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MwUSn0B6D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46968-131F-4B71-BBCB-0552CC1832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2324" y="1600200"/>
            <a:ext cx="8791575" cy="2387600"/>
          </a:xfrm>
        </p:spPr>
        <p:txBody>
          <a:bodyPr/>
          <a:lstStyle/>
          <a:p>
            <a:r>
              <a:rPr lang="pt-BR" b="1" dirty="0"/>
              <a:t>CURSO BÁSICO DE UMBANDA E MEDIUNIDADE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E7A65E-EBF8-4CFF-B5E0-EDDC0126C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324" y="4064000"/>
            <a:ext cx="8791575" cy="1655762"/>
          </a:xfrm>
        </p:spPr>
        <p:txBody>
          <a:bodyPr/>
          <a:lstStyle/>
          <a:p>
            <a:r>
              <a:rPr lang="pt-BR" b="1" dirty="0"/>
              <a:t>CASA DE UMBANDA UNIÃO</a:t>
            </a:r>
          </a:p>
        </p:txBody>
      </p:sp>
    </p:spTree>
    <p:extLst>
      <p:ext uri="{BB962C8B-B14F-4D97-AF65-F5344CB8AC3E}">
        <p14:creationId xmlns:p14="http://schemas.microsoft.com/office/powerpoint/2010/main" val="2276194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B5FE-2ED5-4468-ACA9-4A4E865B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462" y="971550"/>
            <a:ext cx="4610655" cy="554355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8B6FBCB-CB04-4DBB-9E1C-0E91FFE4192D}"/>
              </a:ext>
            </a:extLst>
          </p:cNvPr>
          <p:cNvSpPr txBox="1"/>
          <p:nvPr/>
        </p:nvSpPr>
        <p:spPr>
          <a:xfrm>
            <a:off x="1141411" y="1816101"/>
            <a:ext cx="47511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Zélio</a:t>
            </a:r>
            <a:r>
              <a:rPr lang="pt-BR" sz="2800" dirty="0"/>
              <a:t> Fernandino de Moraes (10/04/1891 – 03/10/1975);</a:t>
            </a:r>
          </a:p>
          <a:p>
            <a:endParaRPr lang="pt-BR" sz="2800" dirty="0"/>
          </a:p>
          <a:p>
            <a:r>
              <a:rPr lang="pt-BR" sz="2800" dirty="0"/>
              <a:t>Médium do Caboclo das Sete Encruzilhadas, fundador da Umbanda;</a:t>
            </a:r>
          </a:p>
          <a:p>
            <a:endParaRPr lang="pt-BR" sz="2800" dirty="0"/>
          </a:p>
          <a:p>
            <a:r>
              <a:rPr lang="pt-BR" sz="2800" dirty="0"/>
              <a:t>Dedicou sua vida aos pobres e aos doentes.</a:t>
            </a:r>
          </a:p>
        </p:txBody>
      </p:sp>
    </p:spTree>
    <p:extLst>
      <p:ext uri="{BB962C8B-B14F-4D97-AF65-F5344CB8AC3E}">
        <p14:creationId xmlns:p14="http://schemas.microsoft.com/office/powerpoint/2010/main" val="277640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B5FE-2ED5-4468-ACA9-4A4E865B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552" y="1651001"/>
            <a:ext cx="7189017" cy="40438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CD782B-CD5A-412B-AC11-7B8745B6BE54}"/>
              </a:ext>
            </a:extLst>
          </p:cNvPr>
          <p:cNvSpPr txBox="1"/>
          <p:nvPr/>
        </p:nvSpPr>
        <p:spPr>
          <a:xfrm>
            <a:off x="1604552" y="5994399"/>
            <a:ext cx="8364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Zélio</a:t>
            </a:r>
            <a:r>
              <a:rPr lang="pt-BR" dirty="0"/>
              <a:t> de Moraes e sua esposa Maria Isabel – Ambos trabalhadores da Umbanda</a:t>
            </a:r>
          </a:p>
        </p:txBody>
      </p:sp>
    </p:spTree>
    <p:extLst>
      <p:ext uri="{BB962C8B-B14F-4D97-AF65-F5344CB8AC3E}">
        <p14:creationId xmlns:p14="http://schemas.microsoft.com/office/powerpoint/2010/main" val="2614374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B5FE-2ED5-4468-ACA9-4A4E865B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48" y="1651001"/>
            <a:ext cx="5027024" cy="404382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CD782B-CD5A-412B-AC11-7B8745B6BE54}"/>
              </a:ext>
            </a:extLst>
          </p:cNvPr>
          <p:cNvSpPr txBox="1"/>
          <p:nvPr/>
        </p:nvSpPr>
        <p:spPr>
          <a:xfrm>
            <a:off x="1604552" y="5994399"/>
            <a:ext cx="836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Tenda Espírita Nossa Senhora da Piedade - 1960</a:t>
            </a:r>
          </a:p>
        </p:txBody>
      </p:sp>
    </p:spTree>
    <p:extLst>
      <p:ext uri="{BB962C8B-B14F-4D97-AF65-F5344CB8AC3E}">
        <p14:creationId xmlns:p14="http://schemas.microsoft.com/office/powerpoint/2010/main" val="111384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B5FE-2ED5-4468-ACA9-4A4E865B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286" y="1770973"/>
            <a:ext cx="7247714" cy="38678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CD782B-CD5A-412B-AC11-7B8745B6BE54}"/>
              </a:ext>
            </a:extLst>
          </p:cNvPr>
          <p:cNvSpPr txBox="1"/>
          <p:nvPr/>
        </p:nvSpPr>
        <p:spPr>
          <a:xfrm>
            <a:off x="1016586" y="5832298"/>
            <a:ext cx="8364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Tenda Espírita Nossa Senhora da Piedade – Aqui nasceu a Umbanda</a:t>
            </a:r>
          </a:p>
        </p:txBody>
      </p:sp>
    </p:spTree>
    <p:extLst>
      <p:ext uri="{BB962C8B-B14F-4D97-AF65-F5344CB8AC3E}">
        <p14:creationId xmlns:p14="http://schemas.microsoft.com/office/powerpoint/2010/main" val="114977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B5FE-2ED5-4468-ACA9-4A4E865B6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592" y="1770973"/>
            <a:ext cx="5157102" cy="3867827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0CD782B-CD5A-412B-AC11-7B8745B6BE54}"/>
              </a:ext>
            </a:extLst>
          </p:cNvPr>
          <p:cNvSpPr txBox="1"/>
          <p:nvPr/>
        </p:nvSpPr>
        <p:spPr>
          <a:xfrm>
            <a:off x="246062" y="5853114"/>
            <a:ext cx="990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Sede atual da Tenda Espírita Nossa Senhora da Piedade</a:t>
            </a:r>
          </a:p>
        </p:txBody>
      </p:sp>
    </p:spTree>
    <p:extLst>
      <p:ext uri="{BB962C8B-B14F-4D97-AF65-F5344CB8AC3E}">
        <p14:creationId xmlns:p14="http://schemas.microsoft.com/office/powerpoint/2010/main" val="102797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https://youtu.be/eMwUSn0B6DY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0CD782B-CD5A-412B-AC11-7B8745B6BE54}"/>
              </a:ext>
            </a:extLst>
          </p:cNvPr>
          <p:cNvSpPr txBox="1"/>
          <p:nvPr/>
        </p:nvSpPr>
        <p:spPr>
          <a:xfrm>
            <a:off x="1016586" y="5832298"/>
            <a:ext cx="990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37147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FF00"/>
                </a:solidFill>
              </a:rPr>
              <a:t>Aula 1: </a:t>
            </a:r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800" dirty="0"/>
              <a:t>A história não é uma linha do tempo, antes, um emaranhado de acontecimentos e fatos cuja narrativa depende sempre da perspectiva do escritor;</a:t>
            </a:r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313BA29-3B02-49A1-AEE8-4E7337B11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3541714"/>
            <a:ext cx="2832847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19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/>
              <a:t>2. Nenhuma religião surge “do nada”, sendo comum que levem influências de suas matrizes  para o conjunto de crenças e práticas que delineiam a nova religião.</a:t>
            </a:r>
          </a:p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Exemplos:</a:t>
            </a:r>
          </a:p>
          <a:p>
            <a:pPr marL="0" indent="0">
              <a:buNone/>
            </a:pPr>
            <a:r>
              <a:rPr lang="pt-BR" sz="2800" dirty="0"/>
              <a:t>O Cristianismo nasceu do Judaísmo;</a:t>
            </a:r>
          </a:p>
          <a:p>
            <a:pPr marL="0" indent="0">
              <a:buNone/>
            </a:pPr>
            <a:r>
              <a:rPr lang="pt-BR" sz="2800" dirty="0"/>
              <a:t>O Protestantismo nasceu do Catolicismo.</a:t>
            </a:r>
          </a:p>
          <a:p>
            <a:pPr marL="0" indent="0">
              <a:buNone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  <a:p>
            <a:pPr marL="457200" indent="-4572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1220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319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A Cabula e as Macumbas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9538B98-E684-442E-BFE3-C37C7B4DC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12" y="1748685"/>
            <a:ext cx="5763288" cy="438541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44C25B6-0D37-4D12-AAD8-BB6C5B327C1E}"/>
              </a:ext>
            </a:extLst>
          </p:cNvPr>
          <p:cNvSpPr txBox="1"/>
          <p:nvPr/>
        </p:nvSpPr>
        <p:spPr>
          <a:xfrm>
            <a:off x="1141413" y="2717779"/>
            <a:ext cx="44363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 meados do século XIX, havia um culto chamado Cabula no Rio de Janeiro, Espírito Santo e em São Paulo. Era um culto iniciático, secreto e mediúnico. As reuniões aconteciam preponderantemente nas matas através da incorporação de entidades para consultas diversas.</a:t>
            </a:r>
          </a:p>
        </p:txBody>
      </p:sp>
    </p:spTree>
    <p:extLst>
      <p:ext uri="{BB962C8B-B14F-4D97-AF65-F5344CB8AC3E}">
        <p14:creationId xmlns:p14="http://schemas.microsoft.com/office/powerpoint/2010/main" val="35583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52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A Cabula e as Macumbas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4C25B6-0D37-4D12-AAD8-BB6C5B327C1E}"/>
              </a:ext>
            </a:extLst>
          </p:cNvPr>
          <p:cNvSpPr txBox="1"/>
          <p:nvPr/>
        </p:nvSpPr>
        <p:spPr>
          <a:xfrm>
            <a:off x="1141411" y="2246372"/>
            <a:ext cx="4436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Muitos termos hoje utilizados na Umbanda tiveram aí sua origem:</a:t>
            </a:r>
          </a:p>
          <a:p>
            <a:endParaRPr lang="pt-BR" sz="2400" dirty="0"/>
          </a:p>
          <a:p>
            <a:r>
              <a:rPr lang="pt-BR" sz="2400" dirty="0" err="1"/>
              <a:t>Enbanda</a:t>
            </a:r>
            <a:r>
              <a:rPr lang="pt-BR" sz="2400" dirty="0"/>
              <a:t> = Chefe da sessão;</a:t>
            </a:r>
          </a:p>
          <a:p>
            <a:r>
              <a:rPr lang="pt-BR" sz="2400" dirty="0" err="1"/>
              <a:t>Cambone</a:t>
            </a:r>
            <a:r>
              <a:rPr lang="pt-BR" sz="2400" dirty="0"/>
              <a:t> = Auxiliar das entidades;</a:t>
            </a:r>
          </a:p>
          <a:p>
            <a:r>
              <a:rPr lang="pt-BR" sz="2400" dirty="0" err="1"/>
              <a:t>Engira</a:t>
            </a:r>
            <a:r>
              <a:rPr lang="pt-BR" sz="2400" dirty="0"/>
              <a:t> = Sessões.</a:t>
            </a:r>
          </a:p>
          <a:p>
            <a:endParaRPr lang="pt-BR" sz="2400" dirty="0"/>
          </a:p>
          <a:p>
            <a:r>
              <a:rPr lang="pt-BR" sz="2400" dirty="0"/>
              <a:t>Além disso, adotavam um altar com imagens católicas, vestiam-se de branco e riscavam pontos no chão.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180D533-2024-4256-A6FD-954E6716C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12" y="2198685"/>
            <a:ext cx="5827141" cy="366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9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652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A Cabula e as Macumbas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44C25B6-0D37-4D12-AAD8-BB6C5B327C1E}"/>
              </a:ext>
            </a:extLst>
          </p:cNvPr>
          <p:cNvSpPr txBox="1"/>
          <p:nvPr/>
        </p:nvSpPr>
        <p:spPr>
          <a:xfrm>
            <a:off x="1141411" y="2246372"/>
            <a:ext cx="9905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Cabula era um culto iniciático, secreto e amoral. Os trabalhos pendiam para o bem ou para o mal, conforme desejo dos consulentes. Para manter sua estrutura havia uma jura de fidelidade que, se rompida, era paga com a própria vida.</a:t>
            </a:r>
          </a:p>
          <a:p>
            <a:endParaRPr lang="pt-BR" sz="2400" dirty="0"/>
          </a:p>
          <a:p>
            <a:r>
              <a:rPr lang="pt-BR" sz="2400" dirty="0"/>
              <a:t>Foi duramente perseguida pela polícia no Espírito Santo, principalmente por influência da Igreja Católica, e praticamente foi extinta.</a:t>
            </a:r>
          </a:p>
          <a:p>
            <a:endParaRPr lang="pt-BR" sz="2400" dirty="0"/>
          </a:p>
          <a:p>
            <a:r>
              <a:rPr lang="pt-BR" sz="2400" dirty="0"/>
              <a:t>Os remanescentes migraram para o Rio de Janeiro, fixando-se na área urbana e em contato com o outras manifestações religiosas que ali existiam (principalmente pela influência Banto), deram origem às Macumbas Cariocas.</a:t>
            </a:r>
          </a:p>
        </p:txBody>
      </p:sp>
    </p:spTree>
    <p:extLst>
      <p:ext uri="{BB962C8B-B14F-4D97-AF65-F5344CB8AC3E}">
        <p14:creationId xmlns:p14="http://schemas.microsoft.com/office/powerpoint/2010/main" val="389915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A Cabula e as Macumbas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258046A-D661-4AF4-A5BE-38D4C65E6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99" y="1858406"/>
            <a:ext cx="5093470" cy="420211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3DCD7E1-D07B-499D-B6F1-954F418C3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81" y="1858406"/>
            <a:ext cx="5219306" cy="4208065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676400" y="6311900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Macumba Carioca em 1950 - Acervo de Padrinho Juruá</a:t>
            </a:r>
          </a:p>
        </p:txBody>
      </p:sp>
    </p:spTree>
    <p:extLst>
      <p:ext uri="{BB962C8B-B14F-4D97-AF65-F5344CB8AC3E}">
        <p14:creationId xmlns:p14="http://schemas.microsoft.com/office/powerpoint/2010/main" val="112422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A Cabula e as Macumbas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651001"/>
            <a:ext cx="81153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Enquanto a Cabula era essencialmente rural, a Macumba estabeleceu-se nas favelas e, posteriormente, nos bairros periféricos do Rio de Janeiro;</a:t>
            </a:r>
          </a:p>
          <a:p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 termo Macumba, originalmente, significava: </a:t>
            </a:r>
            <a:r>
              <a:rPr lang="pt-BR" sz="2400" i="1" dirty="0"/>
              <a:t>Reunião de veneráveis</a:t>
            </a:r>
            <a:r>
              <a:rPr lang="pt-BR" sz="2400" dirty="0"/>
              <a:t>. Contudo, acabou se popularizando em razão de um tambor (semelhante a um atabaque) que era chamado de Macumba (</a:t>
            </a:r>
            <a:r>
              <a:rPr lang="pt-BR" sz="2400" i="1" dirty="0"/>
              <a:t>Vamos tocar a macumba</a:t>
            </a:r>
            <a:r>
              <a:rPr lang="pt-BR" sz="2400" dirty="0"/>
              <a:t>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 Macumba manteve o altar com imagens católicas, as roupas brancas, porém se tornou aberta, altamente sincrética, promovendo giras mistas (vinham Pretos-Velhos, Caboclos, Exus, tudo junto), e também era amoral.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45246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9574F-8745-4DE6-A678-AB1FEB76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1882" y="0"/>
            <a:ext cx="9905998" cy="1478570"/>
          </a:xfrm>
        </p:spPr>
        <p:txBody>
          <a:bodyPr/>
          <a:lstStyle/>
          <a:p>
            <a:r>
              <a:rPr lang="pt-BR" b="1" dirty="0"/>
              <a:t>Nascimento da umbanda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5D3DF4-774B-414E-9D41-F14533E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590" y="1004886"/>
            <a:ext cx="9905999" cy="420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>
                <a:solidFill>
                  <a:srgbClr val="FFFF00"/>
                </a:solidFill>
              </a:rPr>
              <a:t>3. Nasce a Umbanda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41DC8DB-53FB-417B-A1E9-B77DF90DB323}"/>
              </a:ext>
            </a:extLst>
          </p:cNvPr>
          <p:cNvSpPr txBox="1"/>
          <p:nvPr/>
        </p:nvSpPr>
        <p:spPr>
          <a:xfrm>
            <a:off x="1141411" y="1816101"/>
            <a:ext cx="81153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sz="2800" dirty="0"/>
              <a:t>A estranha enfermidade de </a:t>
            </a:r>
            <a:r>
              <a:rPr lang="pt-BR" sz="2800" dirty="0" err="1"/>
              <a:t>Zélio</a:t>
            </a:r>
            <a:r>
              <a:rPr lang="pt-BR" sz="2800" dirty="0"/>
              <a:t> de Moraes;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Consulta com médicos e padres;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A benzedeira do Pai Antônio;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A ida a um Centro Espírita de Niterói;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A manifestação do Caboclo das Sete Encruzilhadas;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Escravos e índios tomam conta da sessão;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Debate entre o Caboclo e o médium vidente;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Anunciação da nova religião;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Fundação da Tenda Espírita Nossa Senhora da Piedade.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84946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428</TotalTime>
  <Words>650</Words>
  <Application>Microsoft Office PowerPoint</Application>
  <PresentationFormat>Widescreen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Tw Cen MT</vt:lpstr>
      <vt:lpstr>Circuito</vt:lpstr>
      <vt:lpstr>CURSO BÁSICO DE UMBANDA E MEDIUNIDADE</vt:lpstr>
      <vt:lpstr>Aula 1: 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  <vt:lpstr>Nascimento da umbanda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BÁSICO DE UMBANDA E MEDIUNIDADE</dc:title>
  <dc:creator>Admin</dc:creator>
  <cp:lastModifiedBy>Admin</cp:lastModifiedBy>
  <cp:revision>22</cp:revision>
  <dcterms:created xsi:type="dcterms:W3CDTF">2019-01-13T14:20:04Z</dcterms:created>
  <dcterms:modified xsi:type="dcterms:W3CDTF">2019-01-19T16:20:32Z</dcterms:modified>
</cp:coreProperties>
</file>