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67" r:id="rId4"/>
    <p:sldId id="258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 montes" initials="lm" lastIdx="1" clrIdx="0">
    <p:extLst>
      <p:ext uri="{19B8F6BF-5375-455C-9EA6-DF929625EA0E}">
        <p15:presenceInfo xmlns:p15="http://schemas.microsoft.com/office/powerpoint/2012/main" userId="ab6353a81647ac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F5336-772A-4611-A5D4-5C8BB049CBE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1990C2-E5B0-4577-B887-186A378AA4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501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78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9357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206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3673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017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990C2-E5B0-4577-B887-186A378AA4A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75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9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272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985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2061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046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713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27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443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028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4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38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565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40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20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53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56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61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D39B512-7598-44CE-9923-A3864A47F7F7}" type="datetimeFigureOut">
              <a:rPr lang="pt-BR" smtClean="0"/>
              <a:t>30/12/2019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D5B360E-F4AB-494E-9E0F-0226AD0AF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521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omontes.blogspot.com/" TargetMode="External"/><Relationship Id="rId2" Type="http://schemas.openxmlformats.org/officeDocument/2006/relationships/hyperlink" Target="http://www.youtube.com/VozEspiritualist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E0986-DD47-4CF2-8E5E-21067D42F8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/>
              <a:t>CURSO BÁSICO DE UMBANDA E MEDIUNIDADE – AULA 10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90555F-67AC-4F1B-9B45-DD19060D27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548646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/>
          </a:bodyPr>
          <a:lstStyle/>
          <a:p>
            <a:pPr algn="just"/>
            <a:r>
              <a:rPr lang="pt-BR" sz="4000" dirty="0">
                <a:solidFill>
                  <a:schemeClr val="tx1"/>
                </a:solidFill>
              </a:rPr>
              <a:t>Exus e </a:t>
            </a:r>
            <a:r>
              <a:rPr lang="pt-BR" sz="4000" dirty="0" err="1">
                <a:solidFill>
                  <a:schemeClr val="tx1"/>
                </a:solidFill>
              </a:rPr>
              <a:t>Pombagiras</a:t>
            </a:r>
            <a:r>
              <a:rPr lang="pt-BR" sz="4000" dirty="0">
                <a:solidFill>
                  <a:schemeClr val="tx1"/>
                </a:solidFill>
              </a:rPr>
              <a:t> são amigos leais e, sem eles, os trabalhos espirituais seriam muito mais difíceis, de tal forma que devemos render graças a Deus por estas entidades nos acompanharem!</a:t>
            </a:r>
            <a:endParaRPr lang="pt-BR" sz="3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3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022F7E-A60B-4821-AEC3-6E9CAB35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>
                <a:solidFill>
                  <a:schemeClr val="tx1"/>
                </a:solidFill>
              </a:rPr>
              <a:t>OUTRAS INFORMAÇÕES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009856-12E3-47FD-901D-FAB2C8A3C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788272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Canal no YouTube:</a:t>
            </a:r>
          </a:p>
          <a:p>
            <a:pPr marL="36900" indent="0">
              <a:buNone/>
            </a:pPr>
            <a:r>
              <a:rPr lang="pt-BR" sz="4000" b="1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www.youtube.com/VozEspiritualista</a:t>
            </a:r>
            <a:r>
              <a:rPr lang="pt-BR" sz="4000" b="1" dirty="0">
                <a:solidFill>
                  <a:srgbClr val="FFFF00"/>
                </a:solidFill>
              </a:rPr>
              <a:t> </a:t>
            </a:r>
          </a:p>
          <a:p>
            <a:r>
              <a:rPr lang="pt-BR" sz="4000" b="1" dirty="0">
                <a:solidFill>
                  <a:schemeClr val="tx1"/>
                </a:solidFill>
              </a:rPr>
              <a:t>Blog:</a:t>
            </a:r>
          </a:p>
          <a:p>
            <a:pPr marL="36900" indent="0">
              <a:buNone/>
            </a:pPr>
            <a:r>
              <a:rPr lang="pt-BR" sz="4000" b="1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</a:t>
            </a:r>
            <a:r>
              <a:rPr lang="pt-BR" sz="4000" b="1" dirty="0">
                <a:solidFill>
                  <a:srgbClr val="FFFF00"/>
                </a:solidFill>
              </a:rPr>
              <a:t>umbandasimples.com.br</a:t>
            </a:r>
            <a:endParaRPr lang="pt-BR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7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022F7E-A60B-4821-AEC3-6E9CAB35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>
                <a:solidFill>
                  <a:schemeClr val="tx1"/>
                </a:solidFill>
              </a:rPr>
              <a:t>ESQUERDA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009856-12E3-47FD-901D-FAB2C8A3C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78827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solidFill>
                  <a:schemeClr val="tx1"/>
                </a:solidFill>
              </a:rPr>
              <a:t>As entidades da esquerda são as mais próximas da matéria e, por isso, são as menos evoluídas moralmente dentre as que se manifestam nos terreiros;</a:t>
            </a:r>
          </a:p>
          <a:p>
            <a:pPr algn="just"/>
            <a:r>
              <a:rPr lang="pt-BR" sz="2800" dirty="0">
                <a:solidFill>
                  <a:schemeClr val="tx1"/>
                </a:solidFill>
              </a:rPr>
              <a:t>Por esta razão recebem as tarefas espirituais mais grosseiras, tais como: </a:t>
            </a:r>
            <a:r>
              <a:rPr lang="pt-BR" sz="2800" i="1" dirty="0">
                <a:solidFill>
                  <a:schemeClr val="tx1"/>
                </a:solidFill>
              </a:rPr>
              <a:t>o enfrentamento às trevas (obsessores, entidades perversas, desordeiras, etc.), a guarda do médium e do terreiro;</a:t>
            </a:r>
          </a:p>
          <a:p>
            <a:pPr algn="just"/>
            <a:r>
              <a:rPr lang="pt-BR" sz="2800" b="1" dirty="0">
                <a:solidFill>
                  <a:srgbClr val="FFFF00"/>
                </a:solidFill>
              </a:rPr>
              <a:t>Nenhuma entidade de esquerda, na Umbanda, pode fazer o mal.</a:t>
            </a:r>
          </a:p>
        </p:txBody>
      </p:sp>
    </p:spTree>
    <p:extLst>
      <p:ext uri="{BB962C8B-B14F-4D97-AF65-F5344CB8AC3E}">
        <p14:creationId xmlns:p14="http://schemas.microsoft.com/office/powerpoint/2010/main" val="1391876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EXUS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São entidades </a:t>
            </a:r>
            <a:r>
              <a:rPr lang="pt-BR" sz="3200" b="1" u="sng" dirty="0">
                <a:solidFill>
                  <a:schemeClr val="tx1"/>
                </a:solidFill>
                <a:effectLst/>
              </a:rPr>
              <a:t>masculinas</a:t>
            </a:r>
            <a:r>
              <a:rPr lang="pt-BR" sz="3200" dirty="0">
                <a:solidFill>
                  <a:schemeClr val="tx1"/>
                </a:solidFill>
              </a:rPr>
              <a:t> responsáveis pela segurança espiritual dos filhos de um terreiro;</a:t>
            </a:r>
          </a:p>
          <a:p>
            <a:r>
              <a:rPr lang="pt-BR" sz="3200" dirty="0">
                <a:solidFill>
                  <a:schemeClr val="tx1"/>
                </a:solidFill>
              </a:rPr>
              <a:t>São responsáveis por defender os trabalhadores espirituais dos ataques de espíritos contrários ao bem;</a:t>
            </a:r>
          </a:p>
          <a:p>
            <a:r>
              <a:rPr lang="pt-BR" sz="3200" dirty="0">
                <a:solidFill>
                  <a:schemeClr val="tx1"/>
                </a:solidFill>
              </a:rPr>
              <a:t>São responsáveis por nos alertar dos caminhos nocivos que, por vezes, acabamos por trilhar;</a:t>
            </a:r>
          </a:p>
          <a:p>
            <a:r>
              <a:rPr lang="pt-BR" sz="3200" dirty="0">
                <a:solidFill>
                  <a:schemeClr val="tx1"/>
                </a:solidFill>
              </a:rPr>
              <a:t>Podem ser comparados a guarda-costas, sempre alertas, para defenderem seus tutelados;</a:t>
            </a:r>
          </a:p>
        </p:txBody>
      </p:sp>
    </p:spTree>
    <p:extLst>
      <p:ext uri="{BB962C8B-B14F-4D97-AF65-F5344CB8AC3E}">
        <p14:creationId xmlns:p14="http://schemas.microsoft.com/office/powerpoint/2010/main" val="190268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EXUS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803262"/>
          </a:xfrm>
        </p:spPr>
        <p:txBody>
          <a:bodyPr>
            <a:normAutofit fontScale="92500" lnSpcReduction="10000"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Existem muitas fantasias sobre estas entidades, a começar pela aparência. Muitas imagens são vendidas em que exus aparecem com o corpo </a:t>
            </a:r>
            <a:r>
              <a:rPr lang="pt-BR" sz="3200" dirty="0">
                <a:solidFill>
                  <a:srgbClr val="FFFF00"/>
                </a:solidFill>
              </a:rPr>
              <a:t>todo vermelho, com rabo, chifre, </a:t>
            </a:r>
            <a:r>
              <a:rPr lang="pt-BR" sz="3200" dirty="0">
                <a:solidFill>
                  <a:schemeClr val="tx1"/>
                </a:solidFill>
              </a:rPr>
              <a:t>etc. </a:t>
            </a:r>
          </a:p>
          <a:p>
            <a:r>
              <a:rPr lang="pt-BR" sz="3200" dirty="0">
                <a:solidFill>
                  <a:schemeClr val="tx1"/>
                </a:solidFill>
              </a:rPr>
              <a:t>Por outro lado, na internet, existem imagens de exus semelhantes ao vestuário da Era Vitoriana (capa, cartola, bengala), etc.</a:t>
            </a:r>
          </a:p>
          <a:p>
            <a:r>
              <a:rPr lang="pt-BR" sz="3200" dirty="0">
                <a:solidFill>
                  <a:schemeClr val="tx1"/>
                </a:solidFill>
              </a:rPr>
              <a:t>O que não se pode esquecer é que, como espíritos que um dia viveram na Terra, eles possuem as mais diversas aparências e geralmente se vestem com a roupa típica de sua época.</a:t>
            </a: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32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EXUS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Há exus que são bastante sérios, rígidos e, por vezes, ríspidos em suas palavras, enquanto outros são alegres e brincalhões;</a:t>
            </a:r>
          </a:p>
          <a:p>
            <a:r>
              <a:rPr lang="pt-BR" sz="3200" dirty="0">
                <a:solidFill>
                  <a:schemeClr val="tx1"/>
                </a:solidFill>
              </a:rPr>
              <a:t>Geralmente, são entidades muito sinceras e diretas em suas falas, o que pode causar surpresa a quem está acostumado com a fala mansa de um Preto-Velho, por exemplo.</a:t>
            </a:r>
          </a:p>
        </p:txBody>
      </p:sp>
    </p:spTree>
    <p:extLst>
      <p:ext uri="{BB962C8B-B14F-4D97-AF65-F5344CB8AC3E}">
        <p14:creationId xmlns:p14="http://schemas.microsoft.com/office/powerpoint/2010/main" val="55299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</a:rPr>
              <a:t>POMBA</a:t>
            </a:r>
            <a:r>
              <a:rPr lang="pt-BR" b="1" dirty="0">
                <a:solidFill>
                  <a:srgbClr val="FF0000"/>
                </a:solidFill>
              </a:rPr>
              <a:t>GIRAS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 lnSpcReduction="10000"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São entidades </a:t>
            </a:r>
            <a:r>
              <a:rPr lang="pt-BR" sz="3200" b="1" u="sng" dirty="0">
                <a:solidFill>
                  <a:schemeClr val="tx1"/>
                </a:solidFill>
                <a:effectLst/>
              </a:rPr>
              <a:t>femininas</a:t>
            </a:r>
            <a:r>
              <a:rPr lang="pt-BR" sz="3200" dirty="0">
                <a:solidFill>
                  <a:schemeClr val="tx1"/>
                </a:solidFill>
              </a:rPr>
              <a:t> que atuam no campo sentimental, geralmente, auxiliando as pessoas a encontrarem equilíbrio em suas vidas;</a:t>
            </a:r>
          </a:p>
          <a:p>
            <a:r>
              <a:rPr lang="pt-BR" sz="3200" dirty="0">
                <a:solidFill>
                  <a:schemeClr val="tx1"/>
                </a:solidFill>
              </a:rPr>
              <a:t>Como os exus, elas também faliram em sua última passagem pela Terra, porém, instruídas no Mundo Espiritual, hoje retornam para nos auxiliar em nossas dificuldades afetivas;</a:t>
            </a:r>
          </a:p>
          <a:p>
            <a:r>
              <a:rPr lang="pt-BR" sz="3200" dirty="0">
                <a:solidFill>
                  <a:schemeClr val="tx1"/>
                </a:solidFill>
              </a:rPr>
              <a:t>Trabalham orientando e assistindo situações que envolvem: </a:t>
            </a:r>
            <a:r>
              <a:rPr lang="pt-BR" sz="3200" i="1" dirty="0">
                <a:solidFill>
                  <a:schemeClr val="tx1"/>
                </a:solidFill>
              </a:rPr>
              <a:t>casamento, pais/filhos, relações familiares, trabalho, etc.</a:t>
            </a:r>
          </a:p>
        </p:txBody>
      </p:sp>
    </p:spTree>
    <p:extLst>
      <p:ext uri="{BB962C8B-B14F-4D97-AF65-F5344CB8AC3E}">
        <p14:creationId xmlns:p14="http://schemas.microsoft.com/office/powerpoint/2010/main" val="323581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</a:rPr>
              <a:t>POMBA</a:t>
            </a:r>
            <a:r>
              <a:rPr lang="pt-BR" b="1" dirty="0">
                <a:solidFill>
                  <a:srgbClr val="FF0000"/>
                </a:solidFill>
              </a:rPr>
              <a:t>GIRAS</a:t>
            </a: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Também há muitas fantasias sobre as </a:t>
            </a:r>
            <a:r>
              <a:rPr lang="pt-BR" sz="3200" dirty="0" err="1">
                <a:solidFill>
                  <a:schemeClr val="tx1"/>
                </a:solidFill>
              </a:rPr>
              <a:t>pombagiras</a:t>
            </a:r>
            <a:r>
              <a:rPr lang="pt-BR" sz="3200" dirty="0">
                <a:solidFill>
                  <a:schemeClr val="tx1"/>
                </a:solidFill>
              </a:rPr>
              <a:t>, quase sempre representadas de forma sensual ou </a:t>
            </a:r>
            <a:r>
              <a:rPr lang="pt-BR" sz="3200" dirty="0" err="1">
                <a:solidFill>
                  <a:schemeClr val="tx1"/>
                </a:solidFill>
              </a:rPr>
              <a:t>endemonizada</a:t>
            </a:r>
            <a:r>
              <a:rPr lang="pt-BR" sz="3200" dirty="0">
                <a:solidFill>
                  <a:schemeClr val="tx1"/>
                </a:solidFill>
              </a:rPr>
              <a:t>;</a:t>
            </a:r>
          </a:p>
          <a:p>
            <a:r>
              <a:rPr lang="pt-BR" sz="3200" dirty="0">
                <a:solidFill>
                  <a:schemeClr val="tx1"/>
                </a:solidFill>
              </a:rPr>
              <a:t>É preciso não esquecer que foram mulheres que viveram em algum momento na Terra e, portanto, costumam se vestir com as roupas comuns do seu tempo;</a:t>
            </a:r>
          </a:p>
          <a:p>
            <a:r>
              <a:rPr lang="pt-BR" sz="3200" dirty="0">
                <a:solidFill>
                  <a:schemeClr val="tx1"/>
                </a:solidFill>
              </a:rPr>
              <a:t>Existem </a:t>
            </a:r>
            <a:r>
              <a:rPr lang="pt-BR" sz="3200" dirty="0" err="1">
                <a:solidFill>
                  <a:schemeClr val="tx1"/>
                </a:solidFill>
              </a:rPr>
              <a:t>pombagiras</a:t>
            </a:r>
            <a:r>
              <a:rPr lang="pt-BR" sz="3200" dirty="0">
                <a:solidFill>
                  <a:schemeClr val="tx1"/>
                </a:solidFill>
              </a:rPr>
              <a:t> sérias e firmes, enquanto outras são alegres e brincalhonas, cuja personalidade é tão diversa quanto a dos encarnados.</a:t>
            </a:r>
          </a:p>
          <a:p>
            <a:endParaRPr lang="pt-BR" sz="3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907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CFCB7-8F2B-4011-A529-BCBC38DD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>
                <a:solidFill>
                  <a:srgbClr val="FFFF00"/>
                </a:solidFill>
              </a:rPr>
              <a:t>CONCEITOS ERRÔNEOS SOBRE A ESQUERDA NA UMBANDA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1F5F39-575B-4DC5-96FC-3F38828DC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98314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3200" dirty="0">
                <a:solidFill>
                  <a:schemeClr val="tx1"/>
                </a:solidFill>
              </a:rPr>
              <a:t>Exu é um espírito “neutro”, trabalha para o bem ou para  mal conforme o desejo do consulente: </a:t>
            </a:r>
            <a:r>
              <a:rPr lang="pt-BR" sz="3200" dirty="0">
                <a:solidFill>
                  <a:srgbClr val="FFFF00"/>
                </a:solidFill>
              </a:rPr>
              <a:t>Não é verdade!</a:t>
            </a:r>
          </a:p>
          <a:p>
            <a:pPr algn="just"/>
            <a:r>
              <a:rPr lang="pt-BR" sz="3200" dirty="0">
                <a:solidFill>
                  <a:schemeClr val="tx1"/>
                </a:solidFill>
              </a:rPr>
              <a:t>Todo exu foi um bandido na Terra: </a:t>
            </a:r>
            <a:r>
              <a:rPr lang="pt-BR" sz="3200" dirty="0">
                <a:solidFill>
                  <a:srgbClr val="FFFF00"/>
                </a:solidFill>
              </a:rPr>
              <a:t>Não é verdade!</a:t>
            </a:r>
          </a:p>
          <a:p>
            <a:pPr algn="just"/>
            <a:r>
              <a:rPr lang="pt-BR" sz="3200" dirty="0" err="1">
                <a:solidFill>
                  <a:schemeClr val="tx1"/>
                </a:solidFill>
              </a:rPr>
              <a:t>Pombagiras</a:t>
            </a:r>
            <a:r>
              <a:rPr lang="pt-BR" sz="3200" dirty="0">
                <a:solidFill>
                  <a:schemeClr val="tx1"/>
                </a:solidFill>
              </a:rPr>
              <a:t> são entidades que trabalham para fazer amarrações: </a:t>
            </a:r>
            <a:r>
              <a:rPr lang="pt-BR" sz="3200" dirty="0">
                <a:solidFill>
                  <a:srgbClr val="FFFF00"/>
                </a:solidFill>
              </a:rPr>
              <a:t>Não é verdade!</a:t>
            </a:r>
          </a:p>
          <a:p>
            <a:pPr algn="just"/>
            <a:r>
              <a:rPr lang="pt-BR" sz="3200" dirty="0" err="1">
                <a:solidFill>
                  <a:schemeClr val="tx1"/>
                </a:solidFill>
              </a:rPr>
              <a:t>Pombagira</a:t>
            </a:r>
            <a:r>
              <a:rPr lang="pt-BR" sz="3200" dirty="0">
                <a:solidFill>
                  <a:schemeClr val="tx1"/>
                </a:solidFill>
              </a:rPr>
              <a:t> são entidades que fazem a médium trair o marido: </a:t>
            </a:r>
            <a:r>
              <a:rPr lang="pt-BR" sz="3200" dirty="0">
                <a:solidFill>
                  <a:srgbClr val="FFFF00"/>
                </a:solidFill>
              </a:rPr>
              <a:t>Não é verdade!</a:t>
            </a:r>
          </a:p>
          <a:p>
            <a:pPr algn="just"/>
            <a:r>
              <a:rPr lang="pt-BR" sz="3200" dirty="0">
                <a:solidFill>
                  <a:schemeClr val="tx1"/>
                </a:solidFill>
              </a:rPr>
              <a:t>Homem que incorpora </a:t>
            </a:r>
            <a:r>
              <a:rPr lang="pt-BR" sz="3200" dirty="0" err="1">
                <a:solidFill>
                  <a:schemeClr val="tx1"/>
                </a:solidFill>
              </a:rPr>
              <a:t>pombagira</a:t>
            </a:r>
            <a:r>
              <a:rPr lang="pt-BR" sz="3200" dirty="0">
                <a:solidFill>
                  <a:schemeClr val="tx1"/>
                </a:solidFill>
              </a:rPr>
              <a:t> “vira” gay: </a:t>
            </a:r>
            <a:r>
              <a:rPr lang="pt-BR" sz="3200" dirty="0">
                <a:solidFill>
                  <a:srgbClr val="FFFF00"/>
                </a:solidFill>
              </a:rPr>
              <a:t>Não é verdade!</a:t>
            </a:r>
          </a:p>
          <a:p>
            <a:endParaRPr lang="pt-BR" sz="3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480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dósia">
  <a:themeElements>
    <a:clrScheme name="Ardósia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Ardósia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rdósi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TM04033929[[fn=Ardósia]]</Template>
  <TotalTime>79</TotalTime>
  <Words>595</Words>
  <Application>Microsoft Office PowerPoint</Application>
  <PresentationFormat>Widescreen</PresentationFormat>
  <Paragraphs>45</Paragraphs>
  <Slides>10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Calibri</vt:lpstr>
      <vt:lpstr>Calisto MT</vt:lpstr>
      <vt:lpstr>Wingdings 2</vt:lpstr>
      <vt:lpstr>Ardósia</vt:lpstr>
      <vt:lpstr>CURSO BÁSICO DE UMBANDA E MEDIUNIDADE – AULA 10</vt:lpstr>
      <vt:lpstr>OUTRAS INFORMAÇÕES</vt:lpstr>
      <vt:lpstr>ESQUERDA</vt:lpstr>
      <vt:lpstr>EXUS</vt:lpstr>
      <vt:lpstr>EXUS</vt:lpstr>
      <vt:lpstr>EXUS</vt:lpstr>
      <vt:lpstr>POMBAGIRAS</vt:lpstr>
      <vt:lpstr>POMBAGIRAS</vt:lpstr>
      <vt:lpstr>CONCEITOS ERRÔNEOS SOBRE A ESQUERDA NA UMBANDA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</dc:title>
  <dc:creator>leo montes</dc:creator>
  <cp:lastModifiedBy>leo montes</cp:lastModifiedBy>
  <cp:revision>17</cp:revision>
  <dcterms:created xsi:type="dcterms:W3CDTF">2019-05-30T23:25:12Z</dcterms:created>
  <dcterms:modified xsi:type="dcterms:W3CDTF">2019-12-30T11:52:01Z</dcterms:modified>
</cp:coreProperties>
</file>