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2" r:id="rId6"/>
    <p:sldId id="260" r:id="rId7"/>
    <p:sldId id="264" r:id="rId8"/>
    <p:sldId id="265" r:id="rId9"/>
    <p:sldId id="259" r:id="rId10"/>
    <p:sldId id="266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A1C184-BCFD-449C-A500-6D76486172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90813" y="1651000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Curso Básico de Umbanda e Mediunidade – Aula 11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E046B3-D79C-4070-9355-E9252A97C1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0812" y="4080717"/>
            <a:ext cx="8915399" cy="1126283"/>
          </a:xfrm>
        </p:spPr>
        <p:txBody>
          <a:bodyPr/>
          <a:lstStyle/>
          <a:p>
            <a:pPr algn="r"/>
            <a:r>
              <a:rPr lang="pt-BR" b="1" dirty="0"/>
              <a:t>Casa de Umbanda União</a:t>
            </a:r>
          </a:p>
        </p:txBody>
      </p:sp>
    </p:spTree>
    <p:extLst>
      <p:ext uri="{BB962C8B-B14F-4D97-AF65-F5344CB8AC3E}">
        <p14:creationId xmlns:p14="http://schemas.microsoft.com/office/powerpoint/2010/main" val="3930076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8F090-A1C5-4D30-8F1C-997CB2A9B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598710"/>
            <a:ext cx="8911687" cy="1280890"/>
          </a:xfrm>
        </p:spPr>
        <p:txBody>
          <a:bodyPr>
            <a:normAutofit/>
          </a:bodyPr>
          <a:lstStyle/>
          <a:p>
            <a:r>
              <a:rPr lang="pt-BR" sz="4800" b="1" dirty="0"/>
              <a:t>FIRMEZAS E ASSENTAMENTOS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130A7287-17A1-4871-B51D-7DB8807C9B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9212" y="1458690"/>
            <a:ext cx="2932113" cy="5212646"/>
          </a:xfr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17F3336-03CA-4E72-A5DC-CE93576BBD4C}"/>
              </a:ext>
            </a:extLst>
          </p:cNvPr>
          <p:cNvSpPr txBox="1"/>
          <p:nvPr/>
        </p:nvSpPr>
        <p:spPr>
          <a:xfrm>
            <a:off x="6972300" y="2679700"/>
            <a:ext cx="3276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/>
              <a:t>Antiga tronqueira do nosso terreiro.</a:t>
            </a:r>
          </a:p>
        </p:txBody>
      </p:sp>
    </p:spTree>
    <p:extLst>
      <p:ext uri="{BB962C8B-B14F-4D97-AF65-F5344CB8AC3E}">
        <p14:creationId xmlns:p14="http://schemas.microsoft.com/office/powerpoint/2010/main" val="3477046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8F090-A1C5-4D30-8F1C-997CB2A9B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598710"/>
            <a:ext cx="8911687" cy="1280890"/>
          </a:xfrm>
        </p:spPr>
        <p:txBody>
          <a:bodyPr>
            <a:normAutofit/>
          </a:bodyPr>
          <a:lstStyle/>
          <a:p>
            <a:r>
              <a:rPr lang="pt-BR" sz="4800" b="1" dirty="0"/>
              <a:t>FIRMEZAS E ASSENTAMENTOS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A90409-11EF-4455-BB69-028FC07C9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1879600"/>
            <a:ext cx="9332912" cy="4800600"/>
          </a:xfrm>
        </p:spPr>
        <p:txBody>
          <a:bodyPr>
            <a:normAutofit/>
          </a:bodyPr>
          <a:lstStyle/>
          <a:p>
            <a:endParaRPr lang="pt-BR" dirty="0"/>
          </a:p>
          <a:p>
            <a:r>
              <a:rPr lang="pt-BR" sz="4400" dirty="0">
                <a:solidFill>
                  <a:schemeClr val="tx1"/>
                </a:solidFill>
              </a:rPr>
              <a:t>Não há necessidade dos médiuns terem </a:t>
            </a:r>
            <a:r>
              <a:rPr lang="pt-BR" sz="4400" b="1" dirty="0">
                <a:solidFill>
                  <a:schemeClr val="tx1"/>
                </a:solidFill>
              </a:rPr>
              <a:t>assentamentos em suas casas</a:t>
            </a:r>
            <a:r>
              <a:rPr lang="pt-BR" sz="4400" dirty="0">
                <a:solidFill>
                  <a:schemeClr val="tx1"/>
                </a:solidFill>
              </a:rPr>
              <a:t>, mas é muito útil que, vez ou outra, façam firmezas. </a:t>
            </a:r>
          </a:p>
        </p:txBody>
      </p:sp>
    </p:spTree>
    <p:extLst>
      <p:ext uri="{BB962C8B-B14F-4D97-AF65-F5344CB8AC3E}">
        <p14:creationId xmlns:p14="http://schemas.microsoft.com/office/powerpoint/2010/main" val="167994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8F090-A1C5-4D30-8F1C-997CB2A9B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598710"/>
            <a:ext cx="8911687" cy="1280890"/>
          </a:xfrm>
        </p:spPr>
        <p:txBody>
          <a:bodyPr>
            <a:normAutofit/>
          </a:bodyPr>
          <a:lstStyle/>
          <a:p>
            <a:r>
              <a:rPr lang="pt-BR" sz="4800" b="1" dirty="0"/>
              <a:t>FIRMEZAS E ASSENTAMENTOS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A90409-11EF-4455-BB69-028FC07C9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9512" y="1879600"/>
            <a:ext cx="8915400" cy="3777622"/>
          </a:xfrm>
        </p:spPr>
        <p:txBody>
          <a:bodyPr/>
          <a:lstStyle/>
          <a:p>
            <a:endParaRPr lang="pt-BR" dirty="0"/>
          </a:p>
          <a:p>
            <a:pPr algn="just"/>
            <a:r>
              <a:rPr lang="pt-BR" sz="3600" dirty="0">
                <a:solidFill>
                  <a:srgbClr val="FF0000"/>
                </a:solidFill>
              </a:rPr>
              <a:t>Firmezas</a:t>
            </a:r>
            <a:r>
              <a:rPr lang="pt-BR" sz="3600" dirty="0">
                <a:solidFill>
                  <a:schemeClr val="tx1"/>
                </a:solidFill>
              </a:rPr>
              <a:t> são pontos de força criados temporariamente para uma determinada finalidade.</a:t>
            </a:r>
          </a:p>
          <a:p>
            <a:pPr algn="just"/>
            <a:r>
              <a:rPr lang="pt-BR" sz="3600" dirty="0">
                <a:solidFill>
                  <a:schemeClr val="tx1"/>
                </a:solidFill>
              </a:rPr>
              <a:t> </a:t>
            </a:r>
            <a:r>
              <a:rPr lang="pt-BR" sz="3600" dirty="0">
                <a:solidFill>
                  <a:srgbClr val="FF0000"/>
                </a:solidFill>
              </a:rPr>
              <a:t>Assentamento</a:t>
            </a:r>
            <a:r>
              <a:rPr lang="pt-BR" sz="3600" dirty="0">
                <a:solidFill>
                  <a:schemeClr val="tx1"/>
                </a:solidFill>
              </a:rPr>
              <a:t> são pontos de forças fixos</a:t>
            </a:r>
            <a:r>
              <a:rPr lang="pt-BR" sz="3200" dirty="0">
                <a:solidFill>
                  <a:schemeClr val="tx1"/>
                </a:solidFill>
              </a:rPr>
              <a:t>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688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8F090-A1C5-4D30-8F1C-997CB2A9B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598710"/>
            <a:ext cx="8911687" cy="1280890"/>
          </a:xfrm>
        </p:spPr>
        <p:txBody>
          <a:bodyPr>
            <a:normAutofit/>
          </a:bodyPr>
          <a:lstStyle/>
          <a:p>
            <a:r>
              <a:rPr lang="pt-BR" sz="4800" b="1" dirty="0"/>
              <a:t>FIRMEZAS E ASSENTAMENTOS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A90409-11EF-4455-BB69-028FC07C9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1879600"/>
            <a:ext cx="9332912" cy="4800600"/>
          </a:xfrm>
        </p:spPr>
        <p:txBody>
          <a:bodyPr>
            <a:normAutofit lnSpcReduction="10000"/>
          </a:bodyPr>
          <a:lstStyle/>
          <a:p>
            <a:r>
              <a:rPr lang="pt-BR" sz="3600" b="1" dirty="0">
                <a:solidFill>
                  <a:schemeClr val="tx1"/>
                </a:solidFill>
              </a:rPr>
              <a:t>Ex.: </a:t>
            </a:r>
            <a:r>
              <a:rPr lang="pt-BR" sz="3600" b="1" i="1" dirty="0">
                <a:solidFill>
                  <a:srgbClr val="00B0F0"/>
                </a:solidFill>
              </a:rPr>
              <a:t>Se eu acendo uma vela para meu anjo de guarda, fazendo uma oração, eu estou fazendo uma firmeza</a:t>
            </a:r>
            <a:r>
              <a:rPr lang="pt-BR" sz="3600" i="1" dirty="0">
                <a:solidFill>
                  <a:schemeClr val="tx1"/>
                </a:solidFill>
              </a:rPr>
              <a:t>. Aquele local onde acendi a vela se torna um </a:t>
            </a:r>
            <a:r>
              <a:rPr lang="pt-BR" sz="3600" b="1" i="1" dirty="0">
                <a:solidFill>
                  <a:schemeClr val="tx1"/>
                </a:solidFill>
              </a:rPr>
              <a:t>ponto de força</a:t>
            </a:r>
            <a:r>
              <a:rPr lang="pt-BR" sz="3600" i="1" dirty="0">
                <a:solidFill>
                  <a:schemeClr val="tx1"/>
                </a:solidFill>
              </a:rPr>
              <a:t>, onde a minha onda mental, acrescida pela vibração de alguma entidade que responderá à minha rogativa, ali estará durante </a:t>
            </a:r>
            <a:r>
              <a:rPr lang="pt-BR" sz="3600" b="1" i="1" dirty="0">
                <a:solidFill>
                  <a:schemeClr val="tx1"/>
                </a:solidFill>
              </a:rPr>
              <a:t>algum tempo. </a:t>
            </a:r>
            <a:endParaRPr lang="pt-B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814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8F090-A1C5-4D30-8F1C-997CB2A9B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598710"/>
            <a:ext cx="8911687" cy="1280890"/>
          </a:xfrm>
        </p:spPr>
        <p:txBody>
          <a:bodyPr>
            <a:normAutofit/>
          </a:bodyPr>
          <a:lstStyle/>
          <a:p>
            <a:r>
              <a:rPr lang="pt-BR" sz="4800" b="1" dirty="0"/>
              <a:t>FIRMEZAS E ASSENTAMENTOS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A90409-11EF-4455-BB69-028FC07C9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6600" y="1543677"/>
            <a:ext cx="9332912" cy="4800600"/>
          </a:xfrm>
        </p:spPr>
        <p:txBody>
          <a:bodyPr>
            <a:normAutofit/>
          </a:bodyPr>
          <a:lstStyle/>
          <a:p>
            <a:r>
              <a:rPr lang="pt-BR" sz="3600" dirty="0">
                <a:solidFill>
                  <a:srgbClr val="00B0F0"/>
                </a:solidFill>
              </a:rPr>
              <a:t>Firmeza para Anjo de Guarda:</a:t>
            </a:r>
          </a:p>
          <a:p>
            <a:pPr marL="0" indent="0">
              <a:buNone/>
            </a:pPr>
            <a:endParaRPr lang="pt-BR" sz="3600" b="1" dirty="0">
              <a:solidFill>
                <a:schemeClr val="tx1"/>
              </a:solidFill>
            </a:endParaRPr>
          </a:p>
          <a:p>
            <a:endParaRPr lang="pt-BR" sz="3600" b="1" dirty="0">
              <a:solidFill>
                <a:schemeClr val="tx1"/>
              </a:solidFill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F612672-4C0E-436F-AC8C-A1858C9D36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0750" y="2306415"/>
            <a:ext cx="5270500" cy="395287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D118B6EA-765C-4A05-B50C-B4714A4355C2}"/>
              </a:ext>
            </a:extLst>
          </p:cNvPr>
          <p:cNvSpPr txBox="1"/>
          <p:nvPr/>
        </p:nvSpPr>
        <p:spPr>
          <a:xfrm>
            <a:off x="3721100" y="6316773"/>
            <a:ext cx="5010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Imagem retirada da internet</a:t>
            </a:r>
          </a:p>
        </p:txBody>
      </p:sp>
    </p:spTree>
    <p:extLst>
      <p:ext uri="{BB962C8B-B14F-4D97-AF65-F5344CB8AC3E}">
        <p14:creationId xmlns:p14="http://schemas.microsoft.com/office/powerpoint/2010/main" val="2626437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8F090-A1C5-4D30-8F1C-997CB2A9B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598710"/>
            <a:ext cx="8911687" cy="1280890"/>
          </a:xfrm>
        </p:spPr>
        <p:txBody>
          <a:bodyPr>
            <a:normAutofit/>
          </a:bodyPr>
          <a:lstStyle/>
          <a:p>
            <a:r>
              <a:rPr lang="pt-BR" sz="4800" b="1" dirty="0"/>
              <a:t>FIRMEZAS E ASSENTAMENTOS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A90409-11EF-4455-BB69-028FC07C9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4700" y="1612900"/>
            <a:ext cx="9332912" cy="4800600"/>
          </a:xfrm>
        </p:spPr>
        <p:txBody>
          <a:bodyPr>
            <a:normAutofit/>
          </a:bodyPr>
          <a:lstStyle/>
          <a:p>
            <a:endParaRPr lang="pt-BR" dirty="0"/>
          </a:p>
          <a:p>
            <a:endParaRPr lang="pt-BR" dirty="0"/>
          </a:p>
          <a:p>
            <a:r>
              <a:rPr lang="pt-BR" sz="4000" dirty="0">
                <a:solidFill>
                  <a:schemeClr val="tx1"/>
                </a:solidFill>
              </a:rPr>
              <a:t>Tanto as firmezas quanto os assentamentos devem tender à </a:t>
            </a:r>
            <a:r>
              <a:rPr lang="pt-BR" sz="4000" b="1" dirty="0">
                <a:solidFill>
                  <a:schemeClr val="tx1"/>
                </a:solidFill>
              </a:rPr>
              <a:t>simplicidade</a:t>
            </a:r>
            <a:r>
              <a:rPr lang="pt-BR" sz="4000" dirty="0">
                <a:solidFill>
                  <a:schemeClr val="tx1"/>
                </a:solidFill>
              </a:rPr>
              <a:t>, por que não importa o tamanho e forma e, sim, a fé com que são feitos. </a:t>
            </a:r>
          </a:p>
        </p:txBody>
      </p:sp>
    </p:spTree>
    <p:extLst>
      <p:ext uri="{BB962C8B-B14F-4D97-AF65-F5344CB8AC3E}">
        <p14:creationId xmlns:p14="http://schemas.microsoft.com/office/powerpoint/2010/main" val="4095824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8F090-A1C5-4D30-8F1C-997CB2A9B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598710"/>
            <a:ext cx="8911687" cy="1280890"/>
          </a:xfrm>
        </p:spPr>
        <p:txBody>
          <a:bodyPr>
            <a:normAutofit/>
          </a:bodyPr>
          <a:lstStyle/>
          <a:p>
            <a:r>
              <a:rPr lang="pt-BR" sz="4800" b="1" dirty="0"/>
              <a:t>FIRMEZAS E ASSENTAMENTOS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A90409-11EF-4455-BB69-028FC07C9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1879600"/>
            <a:ext cx="9332912" cy="4800600"/>
          </a:xfrm>
        </p:spPr>
        <p:txBody>
          <a:bodyPr>
            <a:normAutofit fontScale="92500"/>
          </a:bodyPr>
          <a:lstStyle/>
          <a:p>
            <a:r>
              <a:rPr lang="pt-BR" sz="3600" b="1" dirty="0">
                <a:solidFill>
                  <a:schemeClr val="tx1"/>
                </a:solidFill>
              </a:rPr>
              <a:t>Firmeza simples para preto-velho</a:t>
            </a:r>
            <a:r>
              <a:rPr lang="pt-BR" sz="3600" dirty="0">
                <a:solidFill>
                  <a:schemeClr val="tx1"/>
                </a:solidFill>
              </a:rPr>
              <a:t>:</a:t>
            </a:r>
          </a:p>
          <a:p>
            <a:endParaRPr lang="pt-BR" sz="3600" b="1" dirty="0">
              <a:solidFill>
                <a:srgbClr val="00B0F0"/>
              </a:solidFill>
            </a:endParaRPr>
          </a:p>
          <a:p>
            <a:r>
              <a:rPr lang="pt-BR" sz="3600" b="1" dirty="0">
                <a:solidFill>
                  <a:srgbClr val="00B0F0"/>
                </a:solidFill>
              </a:rPr>
              <a:t>01 vela branca, uma xícara com café.</a:t>
            </a:r>
          </a:p>
          <a:p>
            <a:endParaRPr lang="pt-BR" sz="3600" b="1" dirty="0">
              <a:solidFill>
                <a:srgbClr val="00B0F0"/>
              </a:solidFill>
            </a:endParaRPr>
          </a:p>
          <a:p>
            <a:r>
              <a:rPr lang="pt-BR" sz="3600" b="1" dirty="0">
                <a:solidFill>
                  <a:srgbClr val="00B050"/>
                </a:solidFill>
              </a:rPr>
              <a:t>Para Caboclo:</a:t>
            </a:r>
          </a:p>
          <a:p>
            <a:endParaRPr lang="pt-BR" sz="3600" b="1" dirty="0">
              <a:solidFill>
                <a:srgbClr val="00B0F0"/>
              </a:solidFill>
            </a:endParaRPr>
          </a:p>
          <a:p>
            <a:r>
              <a:rPr lang="pt-BR" sz="3600" b="1" dirty="0">
                <a:solidFill>
                  <a:srgbClr val="00B0F0"/>
                </a:solidFill>
              </a:rPr>
              <a:t>01 vela branca, um copo com vinho tinto.</a:t>
            </a:r>
            <a:endParaRPr lang="pt-B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155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8F090-A1C5-4D30-8F1C-997CB2A9B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598710"/>
            <a:ext cx="8911687" cy="1280890"/>
          </a:xfrm>
        </p:spPr>
        <p:txBody>
          <a:bodyPr>
            <a:normAutofit/>
          </a:bodyPr>
          <a:lstStyle/>
          <a:p>
            <a:r>
              <a:rPr lang="pt-BR" sz="4800" b="1" dirty="0"/>
              <a:t>FIRMEZAS E ASSENTAMENTOS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F48B4E88-C21A-4DC3-B392-FF0F84AADD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62400" y="1560290"/>
            <a:ext cx="4818856" cy="4818856"/>
          </a:xfr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A0F90BCC-43AF-49BF-82B5-A5138613872B}"/>
              </a:ext>
            </a:extLst>
          </p:cNvPr>
          <p:cNvSpPr txBox="1"/>
          <p:nvPr/>
        </p:nvSpPr>
        <p:spPr>
          <a:xfrm>
            <a:off x="3962400" y="6379146"/>
            <a:ext cx="5010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Imagem retirada da internet</a:t>
            </a:r>
          </a:p>
        </p:txBody>
      </p:sp>
    </p:spTree>
    <p:extLst>
      <p:ext uri="{BB962C8B-B14F-4D97-AF65-F5344CB8AC3E}">
        <p14:creationId xmlns:p14="http://schemas.microsoft.com/office/powerpoint/2010/main" val="754145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8F090-A1C5-4D30-8F1C-997CB2A9B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598710"/>
            <a:ext cx="8911687" cy="1280890"/>
          </a:xfrm>
        </p:spPr>
        <p:txBody>
          <a:bodyPr>
            <a:normAutofit/>
          </a:bodyPr>
          <a:lstStyle/>
          <a:p>
            <a:r>
              <a:rPr lang="pt-BR" sz="4800" b="1" dirty="0"/>
              <a:t>FIRMEZAS E ASSENTAMENTOS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0F90BCC-43AF-49BF-82B5-A5138613872B}"/>
              </a:ext>
            </a:extLst>
          </p:cNvPr>
          <p:cNvSpPr txBox="1"/>
          <p:nvPr/>
        </p:nvSpPr>
        <p:spPr>
          <a:xfrm>
            <a:off x="3962400" y="6259290"/>
            <a:ext cx="5010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Firmeza para exu feita em minha casa</a:t>
            </a:r>
          </a:p>
        </p:txBody>
      </p:sp>
      <p:pic>
        <p:nvPicPr>
          <p:cNvPr id="8" name="Espaço Reservado para Conteúdo 7">
            <a:extLst>
              <a:ext uri="{FF2B5EF4-FFF2-40B4-BE49-F238E27FC236}">
                <a16:creationId xmlns:a16="http://schemas.microsoft.com/office/drawing/2014/main" id="{916C22A9-04B9-4D94-92BE-79DBA913E4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17975" y="1430338"/>
            <a:ext cx="4699000" cy="4699000"/>
          </a:xfrm>
        </p:spPr>
      </p:pic>
    </p:spTree>
    <p:extLst>
      <p:ext uri="{BB962C8B-B14F-4D97-AF65-F5344CB8AC3E}">
        <p14:creationId xmlns:p14="http://schemas.microsoft.com/office/powerpoint/2010/main" val="119478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8F090-A1C5-4D30-8F1C-997CB2A9B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598710"/>
            <a:ext cx="8911687" cy="1280890"/>
          </a:xfrm>
        </p:spPr>
        <p:txBody>
          <a:bodyPr>
            <a:normAutofit/>
          </a:bodyPr>
          <a:lstStyle/>
          <a:p>
            <a:r>
              <a:rPr lang="pt-BR" sz="4800" b="1" dirty="0"/>
              <a:t>FIRMEZAS E ASSENTAMENTOS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A90409-11EF-4455-BB69-028FC07C9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1879600"/>
            <a:ext cx="9332912" cy="4800600"/>
          </a:xfrm>
        </p:spPr>
        <p:txBody>
          <a:bodyPr>
            <a:normAutofit/>
          </a:bodyPr>
          <a:lstStyle/>
          <a:p>
            <a:r>
              <a:rPr lang="pt-BR" sz="4000" dirty="0">
                <a:solidFill>
                  <a:schemeClr val="tx1"/>
                </a:solidFill>
              </a:rPr>
              <a:t>A </a:t>
            </a:r>
            <a:r>
              <a:rPr lang="pt-BR" sz="4000" dirty="0">
                <a:solidFill>
                  <a:srgbClr val="00B0F0"/>
                </a:solidFill>
              </a:rPr>
              <a:t>tronqueira</a:t>
            </a:r>
            <a:r>
              <a:rPr lang="pt-BR" sz="4000" dirty="0">
                <a:solidFill>
                  <a:schemeClr val="tx1"/>
                </a:solidFill>
              </a:rPr>
              <a:t> do terreiro, por outro lado, é um ponto fixo, ela se torna um </a:t>
            </a:r>
            <a:r>
              <a:rPr lang="pt-BR" sz="4000" b="1" dirty="0">
                <a:solidFill>
                  <a:schemeClr val="tx1"/>
                </a:solidFill>
              </a:rPr>
              <a:t>assentamento</a:t>
            </a:r>
            <a:r>
              <a:rPr lang="pt-BR" sz="4000" dirty="0">
                <a:solidFill>
                  <a:schemeClr val="tx1"/>
                </a:solidFill>
              </a:rPr>
              <a:t>. A função é a mesma da firmeza, com a diferença de que não se trata de algo temporário, mas definido para isso de forma contínua. </a:t>
            </a:r>
            <a:endParaRPr lang="pt-BR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109463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</TotalTime>
  <Words>279</Words>
  <Application>Microsoft Office PowerPoint</Application>
  <PresentationFormat>Widescreen</PresentationFormat>
  <Paragraphs>34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Cacho</vt:lpstr>
      <vt:lpstr>Curso Básico de Umbanda e Mediunidade – Aula 11</vt:lpstr>
      <vt:lpstr>FIRMEZAS E ASSENTAMENTOS</vt:lpstr>
      <vt:lpstr>FIRMEZAS E ASSENTAMENTOS</vt:lpstr>
      <vt:lpstr>FIRMEZAS E ASSENTAMENTOS</vt:lpstr>
      <vt:lpstr>FIRMEZAS E ASSENTAMENTOS</vt:lpstr>
      <vt:lpstr>FIRMEZAS E ASSENTAMENTOS</vt:lpstr>
      <vt:lpstr>FIRMEZAS E ASSENTAMENTOS</vt:lpstr>
      <vt:lpstr>FIRMEZAS E ASSENTAMENTOS</vt:lpstr>
      <vt:lpstr>FIRMEZAS E ASSENTAMENTOS</vt:lpstr>
      <vt:lpstr>FIRMEZAS E ASSENTAMENTOS</vt:lpstr>
      <vt:lpstr>FIRMEZAS E ASSENTAMENTOS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Básico de Umbanda e Mediunidade – Aula 10</dc:title>
  <dc:creator>Admin</dc:creator>
  <cp:lastModifiedBy>leo montes</cp:lastModifiedBy>
  <cp:revision>16</cp:revision>
  <dcterms:created xsi:type="dcterms:W3CDTF">2019-04-20T15:29:35Z</dcterms:created>
  <dcterms:modified xsi:type="dcterms:W3CDTF">2019-06-21T19:51:37Z</dcterms:modified>
</cp:coreProperties>
</file>