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4"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pt-BR"/>
              <a:t>Clique para editar o título Mestre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D200B3F0-A9BC-48CE-8EB6-ECE965069900}" type="datetimeFigureOut">
              <a:rPr lang="en-US" dirty="0"/>
              <a:pPr/>
              <a:t>8/15/2019</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dirty="0"/>
              <a:t>
              </a:t>
            </a:r>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3DF9FFFF-3106-4DDB-AA62-0C80862170D6}" type="datetimeFigureOut">
              <a:rPr lang="en-US" dirty="0"/>
              <a:t>8/15/2019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pt-BR"/>
              <a:t>Clique para editar o título Mestre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A3DA38B7-AE95-4DC8-9A51-7A71F545B098}" type="datetimeFigureOut">
              <a:rPr lang="en-US" dirty="0"/>
              <a:t>8/15/2019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ção com Legenda">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pt-BR"/>
              <a:t>Clique para editar o título Mestre</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86F1EC2B-8188-4AC2-9F0D-8D09C51D505A}" type="datetimeFigureOut">
              <a:rPr lang="en-US" dirty="0"/>
              <a:t>8/15/2019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ão de Nom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9212B75E-944F-430B-BE5F-C69FA8823C04}" type="datetimeFigureOut">
              <a:rPr lang="en-US" dirty="0"/>
              <a:t>8/15/2019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pt-BR"/>
              <a:t>Clique para editar o título Mestre</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8/15/2019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pt-BR"/>
              <a:t>Clique para editar o título Mestre</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8/15/2019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pt-BR"/>
              <a:t>Clique para editar o título Mestre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dirty="0"/>
              <a:t>8/15/2019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pt-BR"/>
              <a:t>Clique para editar o título Mestre</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dirty="0"/>
              <a:t>8/15/2019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B20712A-F861-4AB0-A754-4F5A2033CD4B}" type="datetimeFigureOut">
              <a:rPr lang="en-US" dirty="0"/>
              <a:t>8/15/2019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324507B7-F2DC-4B2C-B14D-58A9766807A2}" type="datetimeFigureOut">
              <a:rPr lang="en-US" dirty="0"/>
              <a:t>8/15/2019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dirty="0"/>
              <a:t>8/15/2019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dirty="0"/>
              <a:t>8/15/2019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2BDF5C0D-8C3A-4771-A43D-83937FC700D4}" type="datetimeFigureOut">
              <a:rPr lang="en-US" dirty="0"/>
              <a:t>8/15/2019</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dirty="0"/>
              <a:t>8/15/2019</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pt-BR"/>
              <a:t>Clique para editar o título Mestre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D8CF2683-E6E7-4CC3-9EEE-7854DD4F3545}" type="datetimeFigureOut">
              <a:rPr lang="en-US" dirty="0"/>
              <a:t>8/15/2019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7E120F81-B39D-4CBB-8BF3-5D6E395D0F72}" type="datetimeFigureOut">
              <a:rPr lang="en-US" dirty="0"/>
              <a:t>8/15/2019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pt-BR"/>
              <a:t>Clique para editar o título Mestre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8/15/2019</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AF5B0-8A35-4BA0-AD8B-161CBD3ED40F}"/>
              </a:ext>
            </a:extLst>
          </p:cNvPr>
          <p:cNvSpPr>
            <a:spLocks noGrp="1"/>
          </p:cNvSpPr>
          <p:nvPr>
            <p:ph type="ctrTitle"/>
          </p:nvPr>
        </p:nvSpPr>
        <p:spPr/>
        <p:txBody>
          <a:bodyPr/>
          <a:lstStyle/>
          <a:p>
            <a:r>
              <a:rPr lang="pt-BR" sz="4400" b="1" dirty="0"/>
              <a:t>CURSO BÁSICO DE UMBANDA E MEDIUNIDADE – </a:t>
            </a:r>
            <a:r>
              <a:rPr lang="pt-BR" sz="4400" b="1"/>
              <a:t>AULA 13</a:t>
            </a:r>
            <a:endParaRPr lang="pt-BR" sz="4400" dirty="0"/>
          </a:p>
        </p:txBody>
      </p:sp>
      <p:sp>
        <p:nvSpPr>
          <p:cNvPr id="3" name="Subtítulo 2">
            <a:extLst>
              <a:ext uri="{FF2B5EF4-FFF2-40B4-BE49-F238E27FC236}">
                <a16:creationId xmlns:a16="http://schemas.microsoft.com/office/drawing/2014/main" id="{4C54FB25-8A20-48A1-8CE8-12071C6DC953}"/>
              </a:ext>
            </a:extLst>
          </p:cNvPr>
          <p:cNvSpPr>
            <a:spLocks noGrp="1"/>
          </p:cNvSpPr>
          <p:nvPr>
            <p:ph type="subTitle" idx="1"/>
          </p:nvPr>
        </p:nvSpPr>
        <p:spPr>
          <a:xfrm>
            <a:off x="1154955" y="4777381"/>
            <a:ext cx="8825658" cy="861420"/>
          </a:xfrm>
        </p:spPr>
        <p:txBody>
          <a:bodyPr/>
          <a:lstStyle/>
          <a:p>
            <a:pPr algn="r"/>
            <a:r>
              <a:rPr lang="pt-BR" b="1" dirty="0"/>
              <a:t>Casa de umbanda união</a:t>
            </a:r>
          </a:p>
        </p:txBody>
      </p:sp>
    </p:spTree>
    <p:extLst>
      <p:ext uri="{BB962C8B-B14F-4D97-AF65-F5344CB8AC3E}">
        <p14:creationId xmlns:p14="http://schemas.microsoft.com/office/powerpoint/2010/main" val="3328825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AF5B0-8A35-4BA0-AD8B-161CBD3ED40F}"/>
              </a:ext>
            </a:extLst>
          </p:cNvPr>
          <p:cNvSpPr>
            <a:spLocks noGrp="1"/>
          </p:cNvSpPr>
          <p:nvPr>
            <p:ph type="ctrTitle"/>
          </p:nvPr>
        </p:nvSpPr>
        <p:spPr>
          <a:xfrm>
            <a:off x="713521" y="-1338824"/>
            <a:ext cx="10432700" cy="2677648"/>
          </a:xfrm>
        </p:spPr>
        <p:txBody>
          <a:bodyPr/>
          <a:lstStyle/>
          <a:p>
            <a:r>
              <a:rPr lang="pt-BR" sz="4000" b="1" dirty="0"/>
              <a:t>TIPOS MAIS COMUNS DE MEDIUNIDADE</a:t>
            </a:r>
            <a:endParaRPr lang="pt-BR" sz="4000" dirty="0"/>
          </a:p>
        </p:txBody>
      </p:sp>
      <p:sp>
        <p:nvSpPr>
          <p:cNvPr id="7" name="CaixaDeTexto 6">
            <a:extLst>
              <a:ext uri="{FF2B5EF4-FFF2-40B4-BE49-F238E27FC236}">
                <a16:creationId xmlns:a16="http://schemas.microsoft.com/office/drawing/2014/main" id="{65E791E4-2530-4052-944E-3E1807639192}"/>
              </a:ext>
            </a:extLst>
          </p:cNvPr>
          <p:cNvSpPr txBox="1"/>
          <p:nvPr/>
        </p:nvSpPr>
        <p:spPr>
          <a:xfrm>
            <a:off x="1245476" y="1698595"/>
            <a:ext cx="9348952" cy="3847207"/>
          </a:xfrm>
          <a:prstGeom prst="rect">
            <a:avLst/>
          </a:prstGeom>
          <a:noFill/>
        </p:spPr>
        <p:txBody>
          <a:bodyPr wrap="square" rtlCol="0">
            <a:spAutoFit/>
          </a:bodyPr>
          <a:lstStyle/>
          <a:p>
            <a:r>
              <a:rPr lang="pt-BR" sz="3200" b="1" dirty="0">
                <a:solidFill>
                  <a:srgbClr val="FFFF00"/>
                </a:solidFill>
              </a:rPr>
              <a:t>MÉDIUNS SENSITIVOS: </a:t>
            </a:r>
            <a:r>
              <a:rPr lang="pt-BR" sz="3200" b="1" dirty="0">
                <a:solidFill>
                  <a:schemeClr val="bg1"/>
                </a:solidFill>
              </a:rPr>
              <a:t>“</a:t>
            </a:r>
            <a:r>
              <a:rPr lang="pt-BR" sz="3200" dirty="0">
                <a:solidFill>
                  <a:schemeClr val="bg1"/>
                </a:solidFill>
              </a:rPr>
              <a:t>Chamam-se assim às pessoas suscetíveis de sentir a presença dos Espíritos por uma impressão vaga, por uma espécie de leve roçadura sobre todos os seus membros, sensação que elas não podem explicar. Esta variedade não apresenta caráter bem definido.” (...)</a:t>
            </a:r>
          </a:p>
          <a:p>
            <a:endParaRPr lang="pt-BR" sz="2000" dirty="0">
              <a:solidFill>
                <a:schemeClr val="bg1"/>
              </a:solidFill>
            </a:endParaRPr>
          </a:p>
        </p:txBody>
      </p:sp>
    </p:spTree>
    <p:extLst>
      <p:ext uri="{BB962C8B-B14F-4D97-AF65-F5344CB8AC3E}">
        <p14:creationId xmlns:p14="http://schemas.microsoft.com/office/powerpoint/2010/main" val="746111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AF5B0-8A35-4BA0-AD8B-161CBD3ED40F}"/>
              </a:ext>
            </a:extLst>
          </p:cNvPr>
          <p:cNvSpPr>
            <a:spLocks noGrp="1"/>
          </p:cNvSpPr>
          <p:nvPr>
            <p:ph type="ctrTitle"/>
          </p:nvPr>
        </p:nvSpPr>
        <p:spPr>
          <a:xfrm>
            <a:off x="713521" y="-1338824"/>
            <a:ext cx="10432700" cy="2677648"/>
          </a:xfrm>
        </p:spPr>
        <p:txBody>
          <a:bodyPr/>
          <a:lstStyle/>
          <a:p>
            <a:r>
              <a:rPr lang="pt-BR" sz="4000" b="1" dirty="0"/>
              <a:t>TIPOS MAIS COMUNS DE MEDIUNIDADE</a:t>
            </a:r>
            <a:endParaRPr lang="pt-BR" sz="4000" dirty="0"/>
          </a:p>
        </p:txBody>
      </p:sp>
      <p:sp>
        <p:nvSpPr>
          <p:cNvPr id="7" name="CaixaDeTexto 6">
            <a:extLst>
              <a:ext uri="{FF2B5EF4-FFF2-40B4-BE49-F238E27FC236}">
                <a16:creationId xmlns:a16="http://schemas.microsoft.com/office/drawing/2014/main" id="{65E791E4-2530-4052-944E-3E1807639192}"/>
              </a:ext>
            </a:extLst>
          </p:cNvPr>
          <p:cNvSpPr txBox="1"/>
          <p:nvPr/>
        </p:nvSpPr>
        <p:spPr>
          <a:xfrm>
            <a:off x="713521" y="1525174"/>
            <a:ext cx="10732245" cy="4401205"/>
          </a:xfrm>
          <a:prstGeom prst="rect">
            <a:avLst/>
          </a:prstGeom>
          <a:noFill/>
        </p:spPr>
        <p:txBody>
          <a:bodyPr wrap="square" rtlCol="0">
            <a:spAutoFit/>
          </a:bodyPr>
          <a:lstStyle/>
          <a:p>
            <a:r>
              <a:rPr lang="pt-BR" sz="2600" dirty="0">
                <a:solidFill>
                  <a:schemeClr val="bg1"/>
                </a:solidFill>
              </a:rPr>
              <a:t>“Esta faculdade se desenvolve pelo hábito e pode adquirir tal sutileza, que aquele que a possui reconhece, pela impressão que experimenta, não só a natureza, boa ou má, do Espírito que lhe está ao lado, mas até a sua individualidade, como o cego reconhece, por um certo não sei quê, a aproximação de tal ou tal pessoa. Torna-se, com relação aos Espíritos, verdadeiro sensitivo. Um bom Espírito produz sempre uma impressão suave e agradável; a de um mau Espírito, ao contrário, é penosa, angustiosa, desagradável. Há como que um cheiro de impureza.” </a:t>
            </a:r>
            <a:r>
              <a:rPr lang="pt-BR" sz="2600" b="1" dirty="0">
                <a:solidFill>
                  <a:srgbClr val="FFFF00"/>
                </a:solidFill>
              </a:rPr>
              <a:t>O Livro dos Médiuns – Allan Kardec – Item: 164.</a:t>
            </a:r>
          </a:p>
          <a:p>
            <a:endParaRPr lang="pt-BR" sz="2000" dirty="0">
              <a:solidFill>
                <a:schemeClr val="bg1"/>
              </a:solidFill>
            </a:endParaRPr>
          </a:p>
        </p:txBody>
      </p:sp>
    </p:spTree>
    <p:extLst>
      <p:ext uri="{BB962C8B-B14F-4D97-AF65-F5344CB8AC3E}">
        <p14:creationId xmlns:p14="http://schemas.microsoft.com/office/powerpoint/2010/main" val="2215311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AF5B0-8A35-4BA0-AD8B-161CBD3ED40F}"/>
              </a:ext>
            </a:extLst>
          </p:cNvPr>
          <p:cNvSpPr>
            <a:spLocks noGrp="1"/>
          </p:cNvSpPr>
          <p:nvPr>
            <p:ph type="ctrTitle"/>
          </p:nvPr>
        </p:nvSpPr>
        <p:spPr>
          <a:xfrm>
            <a:off x="713521" y="-1338824"/>
            <a:ext cx="10432700" cy="2677648"/>
          </a:xfrm>
        </p:spPr>
        <p:txBody>
          <a:bodyPr/>
          <a:lstStyle/>
          <a:p>
            <a:r>
              <a:rPr lang="pt-BR" sz="4000" b="1" dirty="0"/>
              <a:t>TIPOS MAIS COMUNS DE MEDIUNIDADE</a:t>
            </a:r>
            <a:endParaRPr lang="pt-BR" sz="4000" dirty="0"/>
          </a:p>
        </p:txBody>
      </p:sp>
      <p:sp>
        <p:nvSpPr>
          <p:cNvPr id="7" name="CaixaDeTexto 6">
            <a:extLst>
              <a:ext uri="{FF2B5EF4-FFF2-40B4-BE49-F238E27FC236}">
                <a16:creationId xmlns:a16="http://schemas.microsoft.com/office/drawing/2014/main" id="{65E791E4-2530-4052-944E-3E1807639192}"/>
              </a:ext>
            </a:extLst>
          </p:cNvPr>
          <p:cNvSpPr txBox="1"/>
          <p:nvPr/>
        </p:nvSpPr>
        <p:spPr>
          <a:xfrm>
            <a:off x="713521" y="1525174"/>
            <a:ext cx="10732245" cy="4832092"/>
          </a:xfrm>
          <a:prstGeom prst="rect">
            <a:avLst/>
          </a:prstGeom>
          <a:noFill/>
        </p:spPr>
        <p:txBody>
          <a:bodyPr wrap="square" rtlCol="0">
            <a:spAutoFit/>
          </a:bodyPr>
          <a:lstStyle/>
          <a:p>
            <a:r>
              <a:rPr lang="pt-BR" sz="3200" b="1" dirty="0">
                <a:solidFill>
                  <a:srgbClr val="FFFF00"/>
                </a:solidFill>
              </a:rPr>
              <a:t>Médiuns de Pressentimentos: </a:t>
            </a:r>
            <a:r>
              <a:rPr lang="pt-BR" sz="2800" dirty="0">
                <a:solidFill>
                  <a:schemeClr val="bg1"/>
                </a:solidFill>
              </a:rPr>
              <a:t>“</a:t>
            </a:r>
            <a:r>
              <a:rPr lang="pt-BR" sz="3200" dirty="0">
                <a:solidFill>
                  <a:schemeClr val="bg1"/>
                </a:solidFill>
              </a:rPr>
              <a:t>O pressentimento é uma intuição vaga das coisas futuras. Algumas pessoas têm essa faculdade mais ou menos desenvolvida. (...) muitas vezes, também é resultado de comunicações ocultas e, sobretudo neste caso, é que se pode dar aos que dela são dotados o nome de médiuns de pressentimentos, que constituem uma variedade dos médiuns inspirados”. </a:t>
            </a:r>
            <a:r>
              <a:rPr lang="pt-BR" sz="2800" b="1" dirty="0">
                <a:solidFill>
                  <a:srgbClr val="FFFF00"/>
                </a:solidFill>
              </a:rPr>
              <a:t>O Livro dos Médiuns, item: 184</a:t>
            </a:r>
          </a:p>
          <a:p>
            <a:endParaRPr lang="pt-BR" sz="2000" dirty="0">
              <a:solidFill>
                <a:schemeClr val="bg1"/>
              </a:solidFill>
            </a:endParaRPr>
          </a:p>
        </p:txBody>
      </p:sp>
    </p:spTree>
    <p:extLst>
      <p:ext uri="{BB962C8B-B14F-4D97-AF65-F5344CB8AC3E}">
        <p14:creationId xmlns:p14="http://schemas.microsoft.com/office/powerpoint/2010/main" val="3128746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AF5B0-8A35-4BA0-AD8B-161CBD3ED40F}"/>
              </a:ext>
            </a:extLst>
          </p:cNvPr>
          <p:cNvSpPr>
            <a:spLocks noGrp="1"/>
          </p:cNvSpPr>
          <p:nvPr>
            <p:ph type="ctrTitle"/>
          </p:nvPr>
        </p:nvSpPr>
        <p:spPr>
          <a:xfrm>
            <a:off x="713521" y="-1338824"/>
            <a:ext cx="10432700" cy="2677648"/>
          </a:xfrm>
        </p:spPr>
        <p:txBody>
          <a:bodyPr/>
          <a:lstStyle/>
          <a:p>
            <a:r>
              <a:rPr lang="pt-BR" sz="4000" b="1" dirty="0"/>
              <a:t>TIPOS MAIS COMUNS DE MEDIUNIDADE</a:t>
            </a:r>
            <a:endParaRPr lang="pt-BR" sz="4000" dirty="0"/>
          </a:p>
        </p:txBody>
      </p:sp>
      <p:sp>
        <p:nvSpPr>
          <p:cNvPr id="7" name="CaixaDeTexto 6">
            <a:extLst>
              <a:ext uri="{FF2B5EF4-FFF2-40B4-BE49-F238E27FC236}">
                <a16:creationId xmlns:a16="http://schemas.microsoft.com/office/drawing/2014/main" id="{65E791E4-2530-4052-944E-3E1807639192}"/>
              </a:ext>
            </a:extLst>
          </p:cNvPr>
          <p:cNvSpPr txBox="1"/>
          <p:nvPr/>
        </p:nvSpPr>
        <p:spPr>
          <a:xfrm>
            <a:off x="713521" y="1525174"/>
            <a:ext cx="10732245" cy="3724096"/>
          </a:xfrm>
          <a:prstGeom prst="rect">
            <a:avLst/>
          </a:prstGeom>
          <a:noFill/>
        </p:spPr>
        <p:txBody>
          <a:bodyPr wrap="square" rtlCol="0">
            <a:spAutoFit/>
          </a:bodyPr>
          <a:lstStyle/>
          <a:p>
            <a:r>
              <a:rPr lang="pt-BR" sz="3200" b="1" dirty="0">
                <a:solidFill>
                  <a:srgbClr val="FFFF00"/>
                </a:solidFill>
              </a:rPr>
              <a:t>Médiuns Audientes: </a:t>
            </a:r>
            <a:r>
              <a:rPr lang="pt-BR" sz="3600" dirty="0">
                <a:solidFill>
                  <a:schemeClr val="bg1"/>
                </a:solidFill>
              </a:rPr>
              <a:t>“Estes ouvem a voz dos Espíritos (...) Os médiuns </a:t>
            </a:r>
            <a:r>
              <a:rPr lang="pt-BR" sz="3600" dirty="0" err="1">
                <a:solidFill>
                  <a:schemeClr val="bg1"/>
                </a:solidFill>
              </a:rPr>
              <a:t>audientes</a:t>
            </a:r>
            <a:r>
              <a:rPr lang="pt-BR" sz="3600" dirty="0">
                <a:solidFill>
                  <a:schemeClr val="bg1"/>
                </a:solidFill>
              </a:rPr>
              <a:t> podem, assim, travar conversação com os Espíritos. Quando têm o hábito de se comunicar com determinados Espíritos, eles os reconhecem imediatamente pela natureza da voz. (...) </a:t>
            </a:r>
          </a:p>
          <a:p>
            <a:endParaRPr lang="pt-BR" sz="2000" dirty="0">
              <a:solidFill>
                <a:schemeClr val="bg1"/>
              </a:solidFill>
            </a:endParaRPr>
          </a:p>
        </p:txBody>
      </p:sp>
    </p:spTree>
    <p:extLst>
      <p:ext uri="{BB962C8B-B14F-4D97-AF65-F5344CB8AC3E}">
        <p14:creationId xmlns:p14="http://schemas.microsoft.com/office/powerpoint/2010/main" val="3324251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AF5B0-8A35-4BA0-AD8B-161CBD3ED40F}"/>
              </a:ext>
            </a:extLst>
          </p:cNvPr>
          <p:cNvSpPr>
            <a:spLocks noGrp="1"/>
          </p:cNvSpPr>
          <p:nvPr>
            <p:ph type="ctrTitle"/>
          </p:nvPr>
        </p:nvSpPr>
        <p:spPr>
          <a:xfrm>
            <a:off x="713521" y="-1338824"/>
            <a:ext cx="10432700" cy="2677648"/>
          </a:xfrm>
        </p:spPr>
        <p:txBody>
          <a:bodyPr/>
          <a:lstStyle/>
          <a:p>
            <a:r>
              <a:rPr lang="pt-BR" sz="4000" b="1" dirty="0"/>
              <a:t>TIPOS MAIS COMUNS DE MEDIUNIDADE</a:t>
            </a:r>
            <a:endParaRPr lang="pt-BR" sz="4000" dirty="0"/>
          </a:p>
        </p:txBody>
      </p:sp>
      <p:sp>
        <p:nvSpPr>
          <p:cNvPr id="7" name="CaixaDeTexto 6">
            <a:extLst>
              <a:ext uri="{FF2B5EF4-FFF2-40B4-BE49-F238E27FC236}">
                <a16:creationId xmlns:a16="http://schemas.microsoft.com/office/drawing/2014/main" id="{65E791E4-2530-4052-944E-3E1807639192}"/>
              </a:ext>
            </a:extLst>
          </p:cNvPr>
          <p:cNvSpPr txBox="1"/>
          <p:nvPr/>
        </p:nvSpPr>
        <p:spPr>
          <a:xfrm>
            <a:off x="713521" y="1525174"/>
            <a:ext cx="10732245" cy="3847207"/>
          </a:xfrm>
          <a:prstGeom prst="rect">
            <a:avLst/>
          </a:prstGeom>
          <a:noFill/>
        </p:spPr>
        <p:txBody>
          <a:bodyPr wrap="square" rtlCol="0">
            <a:spAutoFit/>
          </a:bodyPr>
          <a:lstStyle/>
          <a:p>
            <a:r>
              <a:rPr lang="pt-BR" sz="2800" b="1" dirty="0">
                <a:solidFill>
                  <a:schemeClr val="bg1"/>
                </a:solidFill>
              </a:rPr>
              <a:t>“</a:t>
            </a:r>
            <a:r>
              <a:rPr lang="pt-BR" sz="3200" dirty="0">
                <a:solidFill>
                  <a:schemeClr val="bg1"/>
                </a:solidFill>
              </a:rPr>
              <a:t>Esta faculdade é muito agradável, quando o médium só ouve Espíritos bons, ou unicamente aqueles por quem chama. Assim, entretanto, já não é, quando um Espírito mau se lhe agarra, fazendo-lhe ouvir a cada instante as coisas mais desagradáveis e não raro as mais inconvenientes.” </a:t>
            </a:r>
          </a:p>
          <a:p>
            <a:r>
              <a:rPr lang="pt-BR" sz="3200" b="1" dirty="0">
                <a:solidFill>
                  <a:srgbClr val="FFFF00"/>
                </a:solidFill>
              </a:rPr>
              <a:t>O Livro dos Médiuns, item: 165.</a:t>
            </a:r>
          </a:p>
          <a:p>
            <a:endParaRPr lang="pt-BR" sz="2000" dirty="0">
              <a:solidFill>
                <a:schemeClr val="bg1"/>
              </a:solidFill>
            </a:endParaRPr>
          </a:p>
        </p:txBody>
      </p:sp>
    </p:spTree>
    <p:extLst>
      <p:ext uri="{BB962C8B-B14F-4D97-AF65-F5344CB8AC3E}">
        <p14:creationId xmlns:p14="http://schemas.microsoft.com/office/powerpoint/2010/main" val="1238475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AF5B0-8A35-4BA0-AD8B-161CBD3ED40F}"/>
              </a:ext>
            </a:extLst>
          </p:cNvPr>
          <p:cNvSpPr>
            <a:spLocks noGrp="1"/>
          </p:cNvSpPr>
          <p:nvPr>
            <p:ph type="ctrTitle"/>
          </p:nvPr>
        </p:nvSpPr>
        <p:spPr>
          <a:xfrm>
            <a:off x="713521" y="-1338824"/>
            <a:ext cx="10432700" cy="2677648"/>
          </a:xfrm>
        </p:spPr>
        <p:txBody>
          <a:bodyPr/>
          <a:lstStyle/>
          <a:p>
            <a:r>
              <a:rPr lang="pt-BR" sz="4000" b="1" dirty="0"/>
              <a:t>TIPOS MAIS COMUNS DE MEDIUNIDADE</a:t>
            </a:r>
            <a:endParaRPr lang="pt-BR" sz="4000" dirty="0"/>
          </a:p>
        </p:txBody>
      </p:sp>
      <p:sp>
        <p:nvSpPr>
          <p:cNvPr id="7" name="CaixaDeTexto 6">
            <a:extLst>
              <a:ext uri="{FF2B5EF4-FFF2-40B4-BE49-F238E27FC236}">
                <a16:creationId xmlns:a16="http://schemas.microsoft.com/office/drawing/2014/main" id="{65E791E4-2530-4052-944E-3E1807639192}"/>
              </a:ext>
            </a:extLst>
          </p:cNvPr>
          <p:cNvSpPr txBox="1"/>
          <p:nvPr/>
        </p:nvSpPr>
        <p:spPr>
          <a:xfrm>
            <a:off x="713521" y="1525174"/>
            <a:ext cx="10732245" cy="5139869"/>
          </a:xfrm>
          <a:prstGeom prst="rect">
            <a:avLst/>
          </a:prstGeom>
          <a:noFill/>
        </p:spPr>
        <p:txBody>
          <a:bodyPr wrap="square" rtlCol="0">
            <a:spAutoFit/>
          </a:bodyPr>
          <a:lstStyle/>
          <a:p>
            <a:r>
              <a:rPr lang="pt-BR" sz="2800" b="1" dirty="0">
                <a:solidFill>
                  <a:srgbClr val="FFFF00"/>
                </a:solidFill>
              </a:rPr>
              <a:t>Médiuns Videntes: </a:t>
            </a:r>
            <a:r>
              <a:rPr lang="pt-BR" sz="2400" b="1" dirty="0">
                <a:solidFill>
                  <a:schemeClr val="bg1"/>
                </a:solidFill>
              </a:rPr>
              <a:t>“</a:t>
            </a:r>
            <a:r>
              <a:rPr lang="pt-BR" sz="2800" dirty="0">
                <a:solidFill>
                  <a:schemeClr val="bg1"/>
                </a:solidFill>
              </a:rPr>
              <a:t>Os médiuns videntes são dotados da faculdade de ver os Espíritos. Alguns gozam dessa faculdade em estado normal, quando perfeitamente acordados, e conservam lembrança precisa do que viram. (...) O médium vidente julga ver com os olhos, como os que são dotados de dupla vista; mas, na realidade, é a alma quem vê e por isso é que eles tanto </a:t>
            </a:r>
            <a:r>
              <a:rPr lang="pt-BR" sz="2800" dirty="0" err="1">
                <a:solidFill>
                  <a:schemeClr val="bg1"/>
                </a:solidFill>
              </a:rPr>
              <a:t>vêem</a:t>
            </a:r>
            <a:r>
              <a:rPr lang="pt-BR" sz="2800" dirty="0">
                <a:solidFill>
                  <a:schemeClr val="bg1"/>
                </a:solidFill>
              </a:rPr>
              <a:t> com os olhos fechados, como com os olhos abertos; donde se conclui que um cego pode ver os Espíritos, do mesmo modo que qualquer outro que tem perfeita a vista</a:t>
            </a:r>
            <a:r>
              <a:rPr lang="pt-BR" sz="2800" b="1" dirty="0">
                <a:solidFill>
                  <a:srgbClr val="FFFF00"/>
                </a:solidFill>
              </a:rPr>
              <a:t>.” O Livro dos Médiuns, item: 167</a:t>
            </a:r>
          </a:p>
          <a:p>
            <a:endParaRPr lang="pt-BR" sz="2000" dirty="0">
              <a:solidFill>
                <a:schemeClr val="bg1"/>
              </a:solidFill>
            </a:endParaRPr>
          </a:p>
        </p:txBody>
      </p:sp>
    </p:spTree>
    <p:extLst>
      <p:ext uri="{BB962C8B-B14F-4D97-AF65-F5344CB8AC3E}">
        <p14:creationId xmlns:p14="http://schemas.microsoft.com/office/powerpoint/2010/main" val="402559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AF5B0-8A35-4BA0-AD8B-161CBD3ED40F}"/>
              </a:ext>
            </a:extLst>
          </p:cNvPr>
          <p:cNvSpPr>
            <a:spLocks noGrp="1"/>
          </p:cNvSpPr>
          <p:nvPr>
            <p:ph type="ctrTitle"/>
          </p:nvPr>
        </p:nvSpPr>
        <p:spPr>
          <a:xfrm>
            <a:off x="713521" y="-1338824"/>
            <a:ext cx="10432700" cy="2677648"/>
          </a:xfrm>
        </p:spPr>
        <p:txBody>
          <a:bodyPr/>
          <a:lstStyle/>
          <a:p>
            <a:r>
              <a:rPr lang="pt-BR" sz="4000" b="1" dirty="0"/>
              <a:t>TIPOS MAIS COMUNS DE MEDIUNIDADE</a:t>
            </a:r>
            <a:endParaRPr lang="pt-BR" sz="4000" dirty="0"/>
          </a:p>
        </p:txBody>
      </p:sp>
      <p:sp>
        <p:nvSpPr>
          <p:cNvPr id="7" name="CaixaDeTexto 6">
            <a:extLst>
              <a:ext uri="{FF2B5EF4-FFF2-40B4-BE49-F238E27FC236}">
                <a16:creationId xmlns:a16="http://schemas.microsoft.com/office/drawing/2014/main" id="{65E791E4-2530-4052-944E-3E1807639192}"/>
              </a:ext>
            </a:extLst>
          </p:cNvPr>
          <p:cNvSpPr txBox="1"/>
          <p:nvPr/>
        </p:nvSpPr>
        <p:spPr>
          <a:xfrm>
            <a:off x="713521" y="1525174"/>
            <a:ext cx="10732245" cy="4708981"/>
          </a:xfrm>
          <a:prstGeom prst="rect">
            <a:avLst/>
          </a:prstGeom>
          <a:noFill/>
        </p:spPr>
        <p:txBody>
          <a:bodyPr wrap="square" rtlCol="0">
            <a:spAutoFit/>
          </a:bodyPr>
          <a:lstStyle/>
          <a:p>
            <a:r>
              <a:rPr lang="pt-BR" sz="2800" b="1" dirty="0">
                <a:solidFill>
                  <a:srgbClr val="FFFF00"/>
                </a:solidFill>
              </a:rPr>
              <a:t>Médiuns Curadores: </a:t>
            </a:r>
            <a:r>
              <a:rPr lang="pt-BR" sz="2400" b="1" dirty="0">
                <a:solidFill>
                  <a:schemeClr val="bg1"/>
                </a:solidFill>
              </a:rPr>
              <a:t>“</a:t>
            </a:r>
            <a:r>
              <a:rPr lang="pt-BR" sz="2800" dirty="0">
                <a:solidFill>
                  <a:schemeClr val="bg1"/>
                </a:solidFill>
              </a:rPr>
              <a:t>Diremos apenas que este gênero de mediunidade consiste, principalmente, no dom que possuem certas pessoas de curar pelo simples toque, pelo olhar, mesmo por um gesto, sem o concurso de qualquer medicação.  (...) A intervenção de uma potência oculta, que é o que constitui a mediunidade, se faz manifesta, em certas circunstâncias, sobretudo se considerarmos que a maioria das pessoas que podem, com razão, ser qualificadas de médiuns curadores recorre à prece, que é uma verdadeira evocação</a:t>
            </a:r>
            <a:r>
              <a:rPr lang="pt-BR" sz="2800" b="1" dirty="0">
                <a:solidFill>
                  <a:schemeClr val="bg1"/>
                </a:solidFill>
              </a:rPr>
              <a:t>” </a:t>
            </a:r>
            <a:r>
              <a:rPr lang="pt-BR" sz="2800" b="1" dirty="0">
                <a:solidFill>
                  <a:srgbClr val="FFFF00"/>
                </a:solidFill>
              </a:rPr>
              <a:t>O Livro dos Médiuns, item: 176</a:t>
            </a:r>
          </a:p>
          <a:p>
            <a:endParaRPr lang="pt-BR" sz="2000" dirty="0">
              <a:solidFill>
                <a:schemeClr val="bg1"/>
              </a:solidFill>
            </a:endParaRPr>
          </a:p>
        </p:txBody>
      </p:sp>
    </p:spTree>
    <p:extLst>
      <p:ext uri="{BB962C8B-B14F-4D97-AF65-F5344CB8AC3E}">
        <p14:creationId xmlns:p14="http://schemas.microsoft.com/office/powerpoint/2010/main" val="3283440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AF5B0-8A35-4BA0-AD8B-161CBD3ED40F}"/>
              </a:ext>
            </a:extLst>
          </p:cNvPr>
          <p:cNvSpPr>
            <a:spLocks noGrp="1"/>
          </p:cNvSpPr>
          <p:nvPr>
            <p:ph type="ctrTitle"/>
          </p:nvPr>
        </p:nvSpPr>
        <p:spPr>
          <a:xfrm>
            <a:off x="713521" y="-1338824"/>
            <a:ext cx="10432700" cy="2677648"/>
          </a:xfrm>
        </p:spPr>
        <p:txBody>
          <a:bodyPr/>
          <a:lstStyle/>
          <a:p>
            <a:r>
              <a:rPr lang="pt-BR" sz="4000" b="1" dirty="0"/>
              <a:t>TIPOS MAIS COMUNS DE MEDIUNIDADE</a:t>
            </a:r>
            <a:endParaRPr lang="pt-BR" sz="4000" dirty="0"/>
          </a:p>
        </p:txBody>
      </p:sp>
      <p:sp>
        <p:nvSpPr>
          <p:cNvPr id="7" name="CaixaDeTexto 6">
            <a:extLst>
              <a:ext uri="{FF2B5EF4-FFF2-40B4-BE49-F238E27FC236}">
                <a16:creationId xmlns:a16="http://schemas.microsoft.com/office/drawing/2014/main" id="{65E791E4-2530-4052-944E-3E1807639192}"/>
              </a:ext>
            </a:extLst>
          </p:cNvPr>
          <p:cNvSpPr txBox="1"/>
          <p:nvPr/>
        </p:nvSpPr>
        <p:spPr>
          <a:xfrm>
            <a:off x="713521" y="1525174"/>
            <a:ext cx="10732245" cy="4278094"/>
          </a:xfrm>
          <a:prstGeom prst="rect">
            <a:avLst/>
          </a:prstGeom>
          <a:noFill/>
        </p:spPr>
        <p:txBody>
          <a:bodyPr wrap="square" rtlCol="0">
            <a:spAutoFit/>
          </a:bodyPr>
          <a:lstStyle/>
          <a:p>
            <a:r>
              <a:rPr lang="pt-BR" sz="2800" dirty="0">
                <a:solidFill>
                  <a:schemeClr val="bg1"/>
                </a:solidFill>
              </a:rPr>
              <a:t>Estas são, a nosso ver, as mediunidades mais comuns na atualidade. A exceção fica por conta da </a:t>
            </a:r>
            <a:r>
              <a:rPr lang="pt-BR" sz="2800" b="1" dirty="0">
                <a:solidFill>
                  <a:srgbClr val="FFFF00"/>
                </a:solidFill>
              </a:rPr>
              <a:t>incorporação</a:t>
            </a:r>
            <a:r>
              <a:rPr lang="pt-BR" sz="2800" dirty="0">
                <a:solidFill>
                  <a:schemeClr val="bg1"/>
                </a:solidFill>
              </a:rPr>
              <a:t>, que trataremos numa aula específica.</a:t>
            </a:r>
          </a:p>
          <a:p>
            <a:endParaRPr lang="pt-BR" sz="2800" dirty="0">
              <a:solidFill>
                <a:schemeClr val="bg1"/>
              </a:solidFill>
            </a:endParaRPr>
          </a:p>
          <a:p>
            <a:r>
              <a:rPr lang="pt-BR" sz="2800" dirty="0">
                <a:solidFill>
                  <a:schemeClr val="bg1"/>
                </a:solidFill>
              </a:rPr>
              <a:t>Convém mencionar, contudo, que existem outros tantos gêneros mediúnicos, razão pela qual recomendamos a leitura de </a:t>
            </a:r>
            <a:r>
              <a:rPr lang="pt-BR" sz="2800" b="1" dirty="0">
                <a:solidFill>
                  <a:schemeClr val="bg1"/>
                </a:solidFill>
              </a:rPr>
              <a:t>O Livro dos Médiuns, de Allan Kardec</a:t>
            </a:r>
            <a:r>
              <a:rPr lang="pt-BR" sz="2800" dirty="0">
                <a:solidFill>
                  <a:schemeClr val="bg1"/>
                </a:solidFill>
              </a:rPr>
              <a:t>, entendendo esta obra como de </a:t>
            </a:r>
            <a:r>
              <a:rPr lang="pt-BR" sz="2800" b="1" dirty="0">
                <a:solidFill>
                  <a:srgbClr val="FFFF00"/>
                </a:solidFill>
              </a:rPr>
              <a:t>fundamental importância para todos os médiuns</a:t>
            </a:r>
            <a:r>
              <a:rPr lang="pt-BR" sz="2800" dirty="0">
                <a:solidFill>
                  <a:schemeClr val="bg1"/>
                </a:solidFill>
              </a:rPr>
              <a:t>, espíritas ou umbandistas.</a:t>
            </a:r>
          </a:p>
          <a:p>
            <a:endParaRPr lang="pt-BR" sz="2000" dirty="0">
              <a:solidFill>
                <a:schemeClr val="bg1"/>
              </a:solidFill>
            </a:endParaRPr>
          </a:p>
        </p:txBody>
      </p:sp>
    </p:spTree>
    <p:extLst>
      <p:ext uri="{BB962C8B-B14F-4D97-AF65-F5344CB8AC3E}">
        <p14:creationId xmlns:p14="http://schemas.microsoft.com/office/powerpoint/2010/main" val="18918429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Íon - Sala da Diretoria">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docProps/app.xml><?xml version="1.0" encoding="utf-8"?>
<Properties xmlns="http://schemas.openxmlformats.org/officeDocument/2006/extended-properties" xmlns:vt="http://schemas.openxmlformats.org/officeDocument/2006/docPropsVTypes">
  <Template>Ion Boardroom</Template>
  <TotalTime>23</TotalTime>
  <Words>698</Words>
  <Application>Microsoft Office PowerPoint</Application>
  <PresentationFormat>Widescreen</PresentationFormat>
  <Paragraphs>21</Paragraphs>
  <Slides>9</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9</vt:i4>
      </vt:variant>
    </vt:vector>
  </HeadingPairs>
  <TitlesOfParts>
    <vt:vector size="13" baseType="lpstr">
      <vt:lpstr>Arial</vt:lpstr>
      <vt:lpstr>Century Gothic</vt:lpstr>
      <vt:lpstr>Wingdings 3</vt:lpstr>
      <vt:lpstr>Íon - Sala da Diretoria</vt:lpstr>
      <vt:lpstr>CURSO BÁSICO DE UMBANDA E MEDIUNIDADE – AULA 13</vt:lpstr>
      <vt:lpstr>TIPOS MAIS COMUNS DE MEDIUNIDADE</vt:lpstr>
      <vt:lpstr>TIPOS MAIS COMUNS DE MEDIUNIDADE</vt:lpstr>
      <vt:lpstr>TIPOS MAIS COMUNS DE MEDIUNIDADE</vt:lpstr>
      <vt:lpstr>TIPOS MAIS COMUNS DE MEDIUNIDADE</vt:lpstr>
      <vt:lpstr>TIPOS MAIS COMUNS DE MEDIUNIDADE</vt:lpstr>
      <vt:lpstr>TIPOS MAIS COMUNS DE MEDIUNIDADE</vt:lpstr>
      <vt:lpstr>TIPOS MAIS COMUNS DE MEDIUNIDADE</vt:lpstr>
      <vt:lpstr>TIPOS MAIS COMUNS DE MEDIUNIDADE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BÁSICO DE UMBANDA E MEDIUNIDADE – AULA 12</dc:title>
  <dc:creator>leo montes</dc:creator>
  <cp:lastModifiedBy>leo montes</cp:lastModifiedBy>
  <cp:revision>6</cp:revision>
  <dcterms:created xsi:type="dcterms:W3CDTF">2019-07-16T23:01:33Z</dcterms:created>
  <dcterms:modified xsi:type="dcterms:W3CDTF">2019-08-16T00:19:22Z</dcterms:modified>
</cp:coreProperties>
</file>