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LoEeX5JyY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C66EC5-5C3D-4CF0-9A6A-80FF91FF1D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4" y="1447800"/>
            <a:ext cx="10338107" cy="3329581"/>
          </a:xfrm>
        </p:spPr>
        <p:txBody>
          <a:bodyPr/>
          <a:lstStyle/>
          <a:p>
            <a:r>
              <a:rPr lang="pt-BR" sz="5400" b="1" dirty="0"/>
              <a:t>CURSO BÁSICO DE UMBANDA E MEDIUNIDADE – </a:t>
            </a:r>
            <a:r>
              <a:rPr lang="pt-BR" sz="5400" b="1"/>
              <a:t>AULA 14</a:t>
            </a:r>
            <a:endParaRPr lang="pt-BR" sz="5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D29D06C-FE02-445E-B10D-18544F37B1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10338106" cy="861420"/>
          </a:xfrm>
        </p:spPr>
        <p:txBody>
          <a:bodyPr/>
          <a:lstStyle/>
          <a:p>
            <a:pPr algn="r"/>
            <a:r>
              <a:rPr lang="pt-BR" b="1" dirty="0"/>
              <a:t>Casa de umbanda união</a:t>
            </a:r>
          </a:p>
        </p:txBody>
      </p:sp>
    </p:spTree>
    <p:extLst>
      <p:ext uri="{BB962C8B-B14F-4D97-AF65-F5344CB8AC3E}">
        <p14:creationId xmlns:p14="http://schemas.microsoft.com/office/powerpoint/2010/main" val="2886271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BAF4E9-D22D-4726-B1F2-B47F08DD4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5400" b="1" dirty="0"/>
              <a:t>INCORPORAÇÃO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6B8EE7-D6F3-4545-B098-C79C3B777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326688" cy="4195481"/>
          </a:xfrm>
        </p:spPr>
        <p:txBody>
          <a:bodyPr>
            <a:normAutofit lnSpcReduction="10000"/>
          </a:bodyPr>
          <a:lstStyle/>
          <a:p>
            <a:r>
              <a:rPr lang="pt-BR" sz="3600" dirty="0"/>
              <a:t>Apesar do termo, incorporação </a:t>
            </a:r>
            <a:r>
              <a:rPr lang="pt-BR" sz="3600" dirty="0">
                <a:solidFill>
                  <a:srgbClr val="FFFF00"/>
                </a:solidFill>
              </a:rPr>
              <a:t>não significa que o espírito entra no corpo </a:t>
            </a:r>
            <a:r>
              <a:rPr lang="pt-BR" sz="3600" dirty="0"/>
              <a:t>do médium para trabalhar. Na verdade, o espírito faz uma ligação entre seus </a:t>
            </a:r>
            <a:r>
              <a:rPr lang="pt-BR" sz="3600" dirty="0">
                <a:solidFill>
                  <a:srgbClr val="FFFF00"/>
                </a:solidFill>
              </a:rPr>
              <a:t>chakras</a:t>
            </a:r>
            <a:r>
              <a:rPr lang="pt-BR" sz="3600" dirty="0"/>
              <a:t> e os do médium. Essa ligação permite ao espírito enviar estímulos diretamente ao corpo físico, onde o médium atuará como mero agente receptor destes impulsos.</a:t>
            </a:r>
          </a:p>
        </p:txBody>
      </p:sp>
    </p:spTree>
    <p:extLst>
      <p:ext uri="{BB962C8B-B14F-4D97-AF65-F5344CB8AC3E}">
        <p14:creationId xmlns:p14="http://schemas.microsoft.com/office/powerpoint/2010/main" val="762786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BAF4E9-D22D-4726-B1F2-B47F08DD4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5400" b="1" dirty="0"/>
              <a:t>INCORPORAÇÃO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0E02A3CB-5B9D-43AD-9D79-077DACFAF0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6111" y="1664137"/>
            <a:ext cx="6972279" cy="4741145"/>
          </a:xfr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28BF9F36-842C-46AE-BF2D-F7FC9C768C55}"/>
              </a:ext>
            </a:extLst>
          </p:cNvPr>
          <p:cNvSpPr txBox="1"/>
          <p:nvPr/>
        </p:nvSpPr>
        <p:spPr>
          <a:xfrm>
            <a:off x="7930055" y="2049517"/>
            <a:ext cx="361583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/>
              <a:t>Nesta imagem, vemos a </a:t>
            </a:r>
            <a:r>
              <a:rPr lang="pt-BR" sz="2800" dirty="0">
                <a:solidFill>
                  <a:srgbClr val="FFFF00"/>
                </a:solidFill>
              </a:rPr>
              <a:t>cabocla</a:t>
            </a:r>
            <a:r>
              <a:rPr lang="pt-BR" sz="2800" dirty="0"/>
              <a:t> atrás da </a:t>
            </a:r>
            <a:r>
              <a:rPr lang="pt-BR" sz="2800" dirty="0">
                <a:solidFill>
                  <a:srgbClr val="FFFF00"/>
                </a:solidFill>
              </a:rPr>
              <a:t>médium</a:t>
            </a:r>
            <a:r>
              <a:rPr lang="pt-BR" sz="2800" dirty="0"/>
              <a:t>, a </a:t>
            </a:r>
            <a:r>
              <a:rPr lang="pt-BR" sz="2800" dirty="0" err="1"/>
              <a:t>cambone</a:t>
            </a:r>
            <a:r>
              <a:rPr lang="pt-BR" sz="2800" dirty="0"/>
              <a:t> ao lado e a consulente à frente.</a:t>
            </a:r>
          </a:p>
        </p:txBody>
      </p:sp>
    </p:spTree>
    <p:extLst>
      <p:ext uri="{BB962C8B-B14F-4D97-AF65-F5344CB8AC3E}">
        <p14:creationId xmlns:p14="http://schemas.microsoft.com/office/powerpoint/2010/main" val="1961826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BAF4E9-D22D-4726-B1F2-B47F08DD4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5400" b="1" dirty="0"/>
              <a:t>INCORPORAÇÃO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0E02A3CB-5B9D-43AD-9D79-077DACFAF0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1095898" y="1664137"/>
            <a:ext cx="6072705" cy="4741145"/>
          </a:xfr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28BF9F36-842C-46AE-BF2D-F7FC9C768C55}"/>
              </a:ext>
            </a:extLst>
          </p:cNvPr>
          <p:cNvSpPr txBox="1"/>
          <p:nvPr/>
        </p:nvSpPr>
        <p:spPr>
          <a:xfrm>
            <a:off x="7460735" y="2649714"/>
            <a:ext cx="415845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/>
              <a:t>Nesta imagem, vemos o </a:t>
            </a:r>
            <a:r>
              <a:rPr lang="pt-BR" sz="2800" dirty="0">
                <a:solidFill>
                  <a:srgbClr val="FFFF00"/>
                </a:solidFill>
              </a:rPr>
              <a:t>preto-velho</a:t>
            </a:r>
            <a:r>
              <a:rPr lang="pt-BR" sz="2800" dirty="0"/>
              <a:t> atrás do </a:t>
            </a:r>
            <a:r>
              <a:rPr lang="pt-BR" sz="2800" dirty="0">
                <a:solidFill>
                  <a:srgbClr val="FFFF00"/>
                </a:solidFill>
              </a:rPr>
              <a:t>médium</a:t>
            </a:r>
            <a:r>
              <a:rPr lang="pt-B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2229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BAF4E9-D22D-4726-B1F2-B47F08DD4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5400" b="1" dirty="0"/>
              <a:t>INCORPORAÇÃO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6B8EE7-D6F3-4545-B098-C79C3B777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326688" cy="4195481"/>
          </a:xfrm>
        </p:spPr>
        <p:txBody>
          <a:bodyPr>
            <a:normAutofit/>
          </a:bodyPr>
          <a:lstStyle/>
          <a:p>
            <a:r>
              <a:rPr lang="pt-BR" sz="3600" dirty="0"/>
              <a:t>Após o alinhamento dos chakras, a entidade estará ligada ao corpo do médium, porém, este se encontrará em um estado alterado de consciência. </a:t>
            </a:r>
            <a:r>
              <a:rPr lang="pt-BR" sz="3600" dirty="0">
                <a:solidFill>
                  <a:srgbClr val="FFFF00"/>
                </a:solidFill>
              </a:rPr>
              <a:t>Suas percepções, noção de tempo, espaço e mesmo controle do próprio corpo sofrerão severas alterações.</a:t>
            </a:r>
          </a:p>
        </p:txBody>
      </p:sp>
    </p:spTree>
    <p:extLst>
      <p:ext uri="{BB962C8B-B14F-4D97-AF65-F5344CB8AC3E}">
        <p14:creationId xmlns:p14="http://schemas.microsoft.com/office/powerpoint/2010/main" val="1451580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BAF4E9-D22D-4726-B1F2-B47F08DD4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5400" b="1" dirty="0"/>
              <a:t>INCORPORAÇÃO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6B8EE7-D6F3-4545-B098-C79C3B777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326688" cy="4195481"/>
          </a:xfrm>
        </p:spPr>
        <p:txBody>
          <a:bodyPr>
            <a:normAutofit/>
          </a:bodyPr>
          <a:lstStyle/>
          <a:p>
            <a:r>
              <a:rPr lang="pt-BR" sz="3600" dirty="0"/>
              <a:t>A incorporação </a:t>
            </a:r>
            <a:r>
              <a:rPr lang="pt-BR" sz="3600" b="1" dirty="0"/>
              <a:t>não é possessão</a:t>
            </a:r>
            <a:r>
              <a:rPr lang="pt-BR" sz="3600" dirty="0"/>
              <a:t>, razão pela qual é preciso considerar que o médium continua ali, embora com sua consciência alterada, sendo mesmo capaz de </a:t>
            </a:r>
            <a:r>
              <a:rPr lang="pt-BR" sz="3600" dirty="0">
                <a:solidFill>
                  <a:srgbClr val="FFFF00"/>
                </a:solidFill>
              </a:rPr>
              <a:t>influir no processo se não estiver equilibrado emocionalmente.</a:t>
            </a:r>
          </a:p>
        </p:txBody>
      </p:sp>
    </p:spTree>
    <p:extLst>
      <p:ext uri="{BB962C8B-B14F-4D97-AF65-F5344CB8AC3E}">
        <p14:creationId xmlns:p14="http://schemas.microsoft.com/office/powerpoint/2010/main" val="550133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BAF4E9-D22D-4726-B1F2-B47F08DD4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5400" b="1" dirty="0"/>
              <a:t>INCORPORAÇÃO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6B8EE7-D6F3-4545-B098-C79C3B777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326688" cy="4195481"/>
          </a:xfrm>
        </p:spPr>
        <p:txBody>
          <a:bodyPr>
            <a:normAutofit/>
          </a:bodyPr>
          <a:lstStyle/>
          <a:p>
            <a:r>
              <a:rPr lang="pt-BR" sz="3600" dirty="0"/>
              <a:t>O transe mediúnico </a:t>
            </a:r>
            <a:r>
              <a:rPr lang="pt-BR" sz="3600" dirty="0">
                <a:solidFill>
                  <a:srgbClr val="FFFF00"/>
                </a:solidFill>
              </a:rPr>
              <a:t>varia em graus </a:t>
            </a:r>
            <a:r>
              <a:rPr lang="pt-BR" sz="3600" dirty="0"/>
              <a:t>de acordo com o tipo de mediunidade da pessoa e também da </a:t>
            </a:r>
            <a:r>
              <a:rPr lang="pt-BR" sz="3600" dirty="0">
                <a:solidFill>
                  <a:srgbClr val="FFFF00"/>
                </a:solidFill>
              </a:rPr>
              <a:t>força da corrente no momento em que acontece o transe</a:t>
            </a:r>
            <a:r>
              <a:rPr lang="pt-BR" sz="3600" dirty="0"/>
              <a:t>. Pode-se dizer que, embora a incorporação ocorra individualmente, </a:t>
            </a:r>
            <a:r>
              <a:rPr lang="pt-BR" sz="3600" dirty="0">
                <a:solidFill>
                  <a:srgbClr val="FFFF00"/>
                </a:solidFill>
              </a:rPr>
              <a:t>a força do conjunto</a:t>
            </a:r>
            <a:r>
              <a:rPr lang="pt-BR" sz="3600" dirty="0"/>
              <a:t> é bastante influente no processo.</a:t>
            </a:r>
            <a:endParaRPr lang="pt-BR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65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BAF4E9-D22D-4726-B1F2-B47F08DD4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5400" b="1" dirty="0"/>
              <a:t>INCORPORAÇÃO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6B8EE7-D6F3-4545-B098-C79C3B777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326688" cy="4195481"/>
          </a:xfrm>
        </p:spPr>
        <p:txBody>
          <a:bodyPr>
            <a:normAutofit/>
          </a:bodyPr>
          <a:lstStyle/>
          <a:p>
            <a:r>
              <a:rPr lang="pt-BR" sz="3600" dirty="0"/>
              <a:t>Durante o transe mediúnico o corpo do médium continua funcionando normalmente (</a:t>
            </a:r>
            <a:r>
              <a:rPr lang="pt-BR" sz="3600" dirty="0">
                <a:solidFill>
                  <a:srgbClr val="FFFF00"/>
                </a:solidFill>
              </a:rPr>
              <a:t>ele não morre momentaneamente</a:t>
            </a:r>
            <a:r>
              <a:rPr lang="pt-BR" sz="3600" dirty="0"/>
              <a:t>), por isso pode espirrar, tossir, sentir vontade de ir ao banheiro, etc. Contudo, há um “amortecimento” das sensações físicas.</a:t>
            </a:r>
            <a:endParaRPr lang="pt-BR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853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BAF4E9-D22D-4726-B1F2-B47F08DD4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5400" b="1" dirty="0"/>
              <a:t>INCORPORAÇÃO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6B8EE7-D6F3-4545-B098-C79C3B777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326688" cy="4195481"/>
          </a:xfrm>
        </p:spPr>
        <p:txBody>
          <a:bodyPr>
            <a:normAutofit/>
          </a:bodyPr>
          <a:lstStyle/>
          <a:p>
            <a:r>
              <a:rPr lang="pt-BR" sz="3600" dirty="0"/>
              <a:t>Veja este maravilhoso vídeo sobre o processo de incorporação: </a:t>
            </a:r>
            <a:r>
              <a:rPr lang="pt-BR" sz="3600" dirty="0">
                <a:hlinkClick r:id="rId2"/>
              </a:rPr>
              <a:t>https://www.youtube.com/watch?v=fLoEeX5JyYs</a:t>
            </a:r>
            <a:r>
              <a:rPr lang="pt-BR" sz="3600" dirty="0"/>
              <a:t> </a:t>
            </a:r>
            <a:endParaRPr lang="pt-BR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3710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65</TotalTime>
  <Words>306</Words>
  <Application>Microsoft Office PowerPoint</Application>
  <PresentationFormat>Widescreen</PresentationFormat>
  <Paragraphs>18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Íon</vt:lpstr>
      <vt:lpstr>CURSO BÁSICO DE UMBANDA E MEDIUNIDADE – AULA 14</vt:lpstr>
      <vt:lpstr>INCORPORAÇÃO</vt:lpstr>
      <vt:lpstr>INCORPORAÇÃO</vt:lpstr>
      <vt:lpstr>INCORPORAÇÃO</vt:lpstr>
      <vt:lpstr>INCORPORAÇÃO</vt:lpstr>
      <vt:lpstr>INCORPORAÇÃO</vt:lpstr>
      <vt:lpstr>INCORPORAÇÃO</vt:lpstr>
      <vt:lpstr>INCORPORAÇÃO</vt:lpstr>
      <vt:lpstr>INCORPORAÇÃO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BÁSICO DE UMBANDA E MEDIUNIDADE – AULA 13</dc:title>
  <dc:creator>leo montes</dc:creator>
  <cp:lastModifiedBy>leo montes</cp:lastModifiedBy>
  <cp:revision>9</cp:revision>
  <dcterms:created xsi:type="dcterms:W3CDTF">2019-08-01T00:10:03Z</dcterms:created>
  <dcterms:modified xsi:type="dcterms:W3CDTF">2019-08-16T00:18:59Z</dcterms:modified>
</cp:coreProperties>
</file>