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8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8/15/2019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8/15/2019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 de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8/15/2019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8/15/2019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8/15/2019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8/15/2019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8/15/2019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509A250-FF31-4206-8172-F9D3106AACB1}" type="datetimeFigureOut">
              <a:rPr lang="en-US" dirty="0"/>
              <a:t>8/15/2019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49D1B6-564D-4099-B1DC-194ADBBBC8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4" y="1447800"/>
            <a:ext cx="10290811" cy="3329581"/>
          </a:xfrm>
        </p:spPr>
        <p:txBody>
          <a:bodyPr/>
          <a:lstStyle/>
          <a:p>
            <a:r>
              <a:rPr lang="pt-BR" sz="4800" b="1" dirty="0"/>
              <a:t>CURSO BÁSICO DE UMBANDA E MEDIUNIDADE – AULA 15</a:t>
            </a:r>
            <a:endParaRPr lang="pt-BR" sz="48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065F181-EF09-4AE9-BDF7-024C7773009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pt-BR" b="1" dirty="0"/>
              <a:t>CASA DE UMBANDA UNIÃO</a:t>
            </a:r>
          </a:p>
        </p:txBody>
      </p:sp>
    </p:spTree>
    <p:extLst>
      <p:ext uri="{BB962C8B-B14F-4D97-AF65-F5344CB8AC3E}">
        <p14:creationId xmlns:p14="http://schemas.microsoft.com/office/powerpoint/2010/main" val="14055124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7C333A-CB75-42D6-B1F3-74190CD1B5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800" b="1" dirty="0"/>
              <a:t>RESGUARDO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86D7195-CFE4-40DF-9B35-53CBBFF96A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9948316" cy="4195481"/>
          </a:xfrm>
        </p:spPr>
        <p:txBody>
          <a:bodyPr>
            <a:normAutofit/>
          </a:bodyPr>
          <a:lstStyle/>
          <a:p>
            <a:r>
              <a:rPr lang="pt-BR" sz="3600" dirty="0"/>
              <a:t> Por esta razão, recomenda-se que o médium procure, no dia de trabalho, evitar ao máximo desgaste físico ou mental, redobrando seus cuidados com </a:t>
            </a:r>
            <a:r>
              <a:rPr lang="pt-BR" sz="3600" dirty="0">
                <a:solidFill>
                  <a:srgbClr val="FFFF00"/>
                </a:solidFill>
              </a:rPr>
              <a:t>a oração e com a vigília dos próprios pensamentos.</a:t>
            </a:r>
            <a:endParaRPr lang="pt-BR" sz="36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73651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7C333A-CB75-42D6-B1F3-74190CD1B5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800" b="1" dirty="0"/>
              <a:t>RESGUARDO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86D7195-CFE4-40DF-9B35-53CBBFF96A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9948316" cy="4195481"/>
          </a:xfrm>
        </p:spPr>
        <p:txBody>
          <a:bodyPr>
            <a:normAutofit/>
          </a:bodyPr>
          <a:lstStyle/>
          <a:p>
            <a:r>
              <a:rPr lang="pt-BR" sz="3600" dirty="0"/>
              <a:t> E, acima de tudo, não se esqueça que: </a:t>
            </a:r>
            <a:r>
              <a:rPr lang="pt-BR" sz="3600" b="1" dirty="0">
                <a:solidFill>
                  <a:srgbClr val="FFFF00"/>
                </a:solidFill>
              </a:rPr>
              <a:t>o que fazemos nos seis dias anteriores ao dia de trabalho influencia tanto quanto o que fazemos no dia de trabalho.</a:t>
            </a:r>
          </a:p>
        </p:txBody>
      </p:sp>
    </p:spTree>
    <p:extLst>
      <p:ext uri="{BB962C8B-B14F-4D97-AF65-F5344CB8AC3E}">
        <p14:creationId xmlns:p14="http://schemas.microsoft.com/office/powerpoint/2010/main" val="3052000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7C333A-CB75-42D6-B1F3-74190CD1B5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800" b="1" dirty="0"/>
              <a:t>RESGUARDO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86D7195-CFE4-40DF-9B35-53CBBFF96A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9948316" cy="4195481"/>
          </a:xfrm>
        </p:spPr>
        <p:txBody>
          <a:bodyPr>
            <a:normAutofit/>
          </a:bodyPr>
          <a:lstStyle/>
          <a:p>
            <a:r>
              <a:rPr lang="pt-BR" sz="3600" dirty="0"/>
              <a:t>Resguardo é um conjunto de coisas que o médium </a:t>
            </a:r>
            <a:r>
              <a:rPr lang="pt-BR" sz="3600" b="1" dirty="0">
                <a:solidFill>
                  <a:srgbClr val="FFFF00"/>
                </a:solidFill>
              </a:rPr>
              <a:t>não deve fazer </a:t>
            </a:r>
            <a:r>
              <a:rPr lang="pt-BR" sz="3600" dirty="0"/>
              <a:t>até 24 horas antes dos trabalhos: </a:t>
            </a:r>
            <a:r>
              <a:rPr lang="pt-BR" sz="3600" dirty="0">
                <a:solidFill>
                  <a:srgbClr val="FFFF00"/>
                </a:solidFill>
              </a:rPr>
              <a:t>comer carne, ingerir bebida alcoólica, fumar ou ter relação sexual</a:t>
            </a:r>
            <a:r>
              <a:rPr lang="pt-BR" sz="3600" dirty="0"/>
              <a:t>. Estes são os quatro itens principais.</a:t>
            </a:r>
          </a:p>
        </p:txBody>
      </p:sp>
    </p:spTree>
    <p:extLst>
      <p:ext uri="{BB962C8B-B14F-4D97-AF65-F5344CB8AC3E}">
        <p14:creationId xmlns:p14="http://schemas.microsoft.com/office/powerpoint/2010/main" val="15256050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7C333A-CB75-42D6-B1F3-74190CD1B5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800" b="1" dirty="0"/>
              <a:t>RESGUARDO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86D7195-CFE4-40DF-9B35-53CBBFF96A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9948316" cy="4195481"/>
          </a:xfrm>
        </p:spPr>
        <p:txBody>
          <a:bodyPr>
            <a:normAutofit lnSpcReduction="10000"/>
          </a:bodyPr>
          <a:lstStyle/>
          <a:p>
            <a:r>
              <a:rPr lang="pt-BR" sz="3600" dirty="0"/>
              <a:t> </a:t>
            </a:r>
            <a:r>
              <a:rPr lang="pt-BR" sz="4000" dirty="0"/>
              <a:t>A carne (vermelha ou branca) é de digestão difícil, consumindo muita energia no processo, além de conter, quase sempre, vibrações de </a:t>
            </a:r>
            <a:r>
              <a:rPr lang="pt-BR" sz="4000" dirty="0">
                <a:solidFill>
                  <a:srgbClr val="FFFF00"/>
                </a:solidFill>
              </a:rPr>
              <a:t>sofrimento do animal abatido</a:t>
            </a:r>
            <a:r>
              <a:rPr lang="pt-BR" sz="4000" dirty="0"/>
              <a:t>. Por isso, não se deve comer carne 24h antes dos trabalhos.</a:t>
            </a:r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27989648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7C333A-CB75-42D6-B1F3-74190CD1B5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800" b="1" dirty="0"/>
              <a:t>RESGUARDO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86D7195-CFE4-40DF-9B35-53CBBFF96A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9948316" cy="4195481"/>
          </a:xfrm>
        </p:spPr>
        <p:txBody>
          <a:bodyPr>
            <a:normAutofit fontScale="92500" lnSpcReduction="10000"/>
          </a:bodyPr>
          <a:lstStyle/>
          <a:p>
            <a:r>
              <a:rPr lang="pt-BR" sz="3600" dirty="0"/>
              <a:t> </a:t>
            </a:r>
            <a:r>
              <a:rPr lang="pt-BR" sz="4000" dirty="0"/>
              <a:t>A bebida alcoólica e o fumo são usados pelas entidades. A diferença é que a entidade manipula e direciona essas energias, já o encarnado que as consome guarda para si, trazendo processos de desequilíbrio a si mesmo. Por isso, não se deve beber 24 horas antes dos trabalhos. </a:t>
            </a:r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2981234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7C333A-CB75-42D6-B1F3-74190CD1B5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800" b="1" dirty="0"/>
              <a:t>RESGUARDO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86D7195-CFE4-40DF-9B35-53CBBFF96A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9948316" cy="4195481"/>
          </a:xfrm>
        </p:spPr>
        <p:txBody>
          <a:bodyPr>
            <a:normAutofit/>
          </a:bodyPr>
          <a:lstStyle/>
          <a:p>
            <a:r>
              <a:rPr lang="pt-BR" sz="3600" dirty="0"/>
              <a:t> O fumo guarda a mesma relação que o item anterior.</a:t>
            </a:r>
          </a:p>
        </p:txBody>
      </p:sp>
    </p:spTree>
    <p:extLst>
      <p:ext uri="{BB962C8B-B14F-4D97-AF65-F5344CB8AC3E}">
        <p14:creationId xmlns:p14="http://schemas.microsoft.com/office/powerpoint/2010/main" val="2013208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7C333A-CB75-42D6-B1F3-74190CD1B5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800" b="1" dirty="0"/>
              <a:t>RESGUARDO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86D7195-CFE4-40DF-9B35-53CBBFF96A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9948316" cy="4195481"/>
          </a:xfrm>
        </p:spPr>
        <p:txBody>
          <a:bodyPr>
            <a:normAutofit/>
          </a:bodyPr>
          <a:lstStyle/>
          <a:p>
            <a:r>
              <a:rPr lang="pt-BR" sz="3600" dirty="0"/>
              <a:t> A relação sexual é um movimento de intensa troca energética, causando desgastes. Além disso, nem sempre se consegue manter uma </a:t>
            </a:r>
            <a:r>
              <a:rPr lang="pt-BR" sz="3600" dirty="0">
                <a:solidFill>
                  <a:srgbClr val="FFFF00"/>
                </a:solidFill>
              </a:rPr>
              <a:t>atmosfera sadia dos pensamentos</a:t>
            </a:r>
            <a:r>
              <a:rPr lang="pt-BR" sz="3600" dirty="0"/>
              <a:t>, o que pode produzir vibrações baixas. </a:t>
            </a:r>
          </a:p>
        </p:txBody>
      </p:sp>
    </p:spTree>
    <p:extLst>
      <p:ext uri="{BB962C8B-B14F-4D97-AF65-F5344CB8AC3E}">
        <p14:creationId xmlns:p14="http://schemas.microsoft.com/office/powerpoint/2010/main" val="33042027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7C333A-CB75-42D6-B1F3-74190CD1B5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800" b="1" dirty="0"/>
              <a:t>RESGUARDO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86D7195-CFE4-40DF-9B35-53CBBFF96A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9948316" cy="4195481"/>
          </a:xfrm>
        </p:spPr>
        <p:txBody>
          <a:bodyPr>
            <a:normAutofit/>
          </a:bodyPr>
          <a:lstStyle/>
          <a:p>
            <a:r>
              <a:rPr lang="pt-BR" sz="3600" dirty="0"/>
              <a:t> A relação sexual é um movimento de intensa troca energética, causando desgastes. Além disso, nem sempre se consegue manter uma </a:t>
            </a:r>
            <a:r>
              <a:rPr lang="pt-BR" sz="3600" dirty="0">
                <a:solidFill>
                  <a:srgbClr val="FFFF00"/>
                </a:solidFill>
              </a:rPr>
              <a:t>atmosfera sadia dos pensamentos</a:t>
            </a:r>
            <a:r>
              <a:rPr lang="pt-BR" sz="3600" dirty="0"/>
              <a:t>, o que pode produzir vibrações baixas. </a:t>
            </a:r>
          </a:p>
        </p:txBody>
      </p:sp>
    </p:spTree>
    <p:extLst>
      <p:ext uri="{BB962C8B-B14F-4D97-AF65-F5344CB8AC3E}">
        <p14:creationId xmlns:p14="http://schemas.microsoft.com/office/powerpoint/2010/main" val="33640608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7C333A-CB75-42D6-B1F3-74190CD1B5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800" b="1" dirty="0"/>
              <a:t>RESGUARDO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86D7195-CFE4-40DF-9B35-53CBBFF96A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9948316" cy="4195481"/>
          </a:xfrm>
        </p:spPr>
        <p:txBody>
          <a:bodyPr>
            <a:normAutofit/>
          </a:bodyPr>
          <a:lstStyle/>
          <a:p>
            <a:r>
              <a:rPr lang="pt-BR" sz="3600" dirty="0"/>
              <a:t> Além do resguardo, os guias recomendam fazer um banho com ervas, da cabeça aos pés, principalmente, com </a:t>
            </a:r>
            <a:r>
              <a:rPr lang="pt-BR" sz="3600" dirty="0">
                <a:solidFill>
                  <a:srgbClr val="FFFF00"/>
                </a:solidFill>
              </a:rPr>
              <a:t>folhas de mangueira</a:t>
            </a:r>
            <a:r>
              <a:rPr lang="pt-BR" sz="3600" dirty="0"/>
              <a:t>, através da maceração.</a:t>
            </a:r>
          </a:p>
        </p:txBody>
      </p:sp>
    </p:spTree>
    <p:extLst>
      <p:ext uri="{BB962C8B-B14F-4D97-AF65-F5344CB8AC3E}">
        <p14:creationId xmlns:p14="http://schemas.microsoft.com/office/powerpoint/2010/main" val="35899234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7C333A-CB75-42D6-B1F3-74190CD1B5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800" b="1" dirty="0"/>
              <a:t>RESGUARDO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86D7195-CFE4-40DF-9B35-53CBBFF96A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9948316" cy="4195481"/>
          </a:xfrm>
        </p:spPr>
        <p:txBody>
          <a:bodyPr>
            <a:normAutofit/>
          </a:bodyPr>
          <a:lstStyle/>
          <a:p>
            <a:r>
              <a:rPr lang="pt-BR" sz="3600" dirty="0"/>
              <a:t> O objetivo essencial do resguardo é fazer com que o médium </a:t>
            </a:r>
            <a:r>
              <a:rPr lang="pt-BR" sz="3600" dirty="0">
                <a:solidFill>
                  <a:srgbClr val="FFFF00"/>
                </a:solidFill>
              </a:rPr>
              <a:t>se purifique</a:t>
            </a:r>
            <a:r>
              <a:rPr lang="pt-BR" sz="3600" dirty="0"/>
              <a:t>, mental e fisicamente, para que a incorporação possa acontecer de maneira mais plena, pois geralmente a entidade </a:t>
            </a:r>
            <a:r>
              <a:rPr lang="pt-BR" sz="3600" b="1" dirty="0">
                <a:solidFill>
                  <a:srgbClr val="FFFF00"/>
                </a:solidFill>
              </a:rPr>
              <a:t>abaixa sua vibração e, pelo resguardo, o médium eleva a sua própria.</a:t>
            </a:r>
          </a:p>
        </p:txBody>
      </p:sp>
    </p:spTree>
    <p:extLst>
      <p:ext uri="{BB962C8B-B14F-4D97-AF65-F5344CB8AC3E}">
        <p14:creationId xmlns:p14="http://schemas.microsoft.com/office/powerpoint/2010/main" val="38720786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Í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11</TotalTime>
  <Words>398</Words>
  <Application>Microsoft Office PowerPoint</Application>
  <PresentationFormat>Widescreen</PresentationFormat>
  <Paragraphs>22</Paragraphs>
  <Slides>11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5" baseType="lpstr">
      <vt:lpstr>Arial</vt:lpstr>
      <vt:lpstr>Century Gothic</vt:lpstr>
      <vt:lpstr>Wingdings 3</vt:lpstr>
      <vt:lpstr>Íon</vt:lpstr>
      <vt:lpstr>CURSO BÁSICO DE UMBANDA E MEDIUNIDADE – AULA 15</vt:lpstr>
      <vt:lpstr>RESGUARDO</vt:lpstr>
      <vt:lpstr>RESGUARDO</vt:lpstr>
      <vt:lpstr>RESGUARDO</vt:lpstr>
      <vt:lpstr>RESGUARDO</vt:lpstr>
      <vt:lpstr>RESGUARDO</vt:lpstr>
      <vt:lpstr>RESGUARDO</vt:lpstr>
      <vt:lpstr>RESGUARDO</vt:lpstr>
      <vt:lpstr>RESGUARDO</vt:lpstr>
      <vt:lpstr>RESGUARDO</vt:lpstr>
      <vt:lpstr>RESGUARDO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CURSO BÁSICO DE UMBANDA E MEDIUNIDADE – AULA 14</dc:title>
  <dc:creator>leo montes</dc:creator>
  <cp:lastModifiedBy>leo montes</cp:lastModifiedBy>
  <cp:revision>3</cp:revision>
  <dcterms:created xsi:type="dcterms:W3CDTF">2019-08-16T00:07:18Z</dcterms:created>
  <dcterms:modified xsi:type="dcterms:W3CDTF">2019-08-16T00:18:44Z</dcterms:modified>
</cp:coreProperties>
</file>