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B11387-6F44-4578-B00B-F34B73FCF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9882090" cy="3329581"/>
          </a:xfrm>
        </p:spPr>
        <p:txBody>
          <a:bodyPr/>
          <a:lstStyle/>
          <a:p>
            <a:r>
              <a:rPr lang="pt-BR" sz="4800" b="1" dirty="0"/>
              <a:t>CURSO BÁSICO DE UMBANDA E MEDIUNIDADE – AULA 16</a:t>
            </a:r>
            <a:endParaRPr lang="pt-BR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609D5D-4CF5-4DB9-B335-83D584565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9882090" cy="861420"/>
          </a:xfrm>
        </p:spPr>
        <p:txBody>
          <a:bodyPr/>
          <a:lstStyle/>
          <a:p>
            <a:pPr algn="r"/>
            <a:r>
              <a:rPr lang="pt-BR" b="1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303334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F92C9C-77A9-4643-8C42-64211EE8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Graus de consciência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CA6B97-ED16-4A8E-9237-424191E79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O transe mediúnico provoca um estado alterado de consciência, onde as percepções de </a:t>
            </a:r>
            <a:r>
              <a:rPr lang="pt-BR" sz="3200" dirty="0">
                <a:solidFill>
                  <a:srgbClr val="FFFF00"/>
                </a:solidFill>
              </a:rPr>
              <a:t>tempo e espaço </a:t>
            </a:r>
            <a:r>
              <a:rPr lang="pt-BR" sz="3200" dirty="0"/>
              <a:t>sofrem distorções, causando, frequentemente ao médium a impressão de que, durante os trabalhos, </a:t>
            </a:r>
            <a:r>
              <a:rPr lang="pt-BR" sz="3200" dirty="0">
                <a:solidFill>
                  <a:srgbClr val="FFFF00"/>
                </a:solidFill>
              </a:rPr>
              <a:t>o tempo passa de modo diferente do que normalmente passa</a:t>
            </a:r>
            <a:r>
              <a:rPr lang="pt-B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1972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F92C9C-77A9-4643-8C42-64211EE8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Graus de consciência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CA6B97-ED16-4A8E-9237-424191E79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400" dirty="0"/>
              <a:t>A incorporação se dá em três grandes “modalidades” com infinitos graus entre si: </a:t>
            </a:r>
            <a:r>
              <a:rPr lang="pt-BR" sz="4400" b="1" dirty="0">
                <a:solidFill>
                  <a:srgbClr val="FFFF00"/>
                </a:solidFill>
              </a:rPr>
              <a:t>consciente, </a:t>
            </a:r>
            <a:r>
              <a:rPr lang="pt-BR" sz="4400" b="1" dirty="0" err="1">
                <a:solidFill>
                  <a:srgbClr val="FFFF00"/>
                </a:solidFill>
              </a:rPr>
              <a:t>semi-consciente</a:t>
            </a:r>
            <a:r>
              <a:rPr lang="pt-BR" sz="4400" b="1" dirty="0">
                <a:solidFill>
                  <a:srgbClr val="FFFF00"/>
                </a:solidFill>
              </a:rPr>
              <a:t> e inconsciente</a:t>
            </a:r>
            <a:r>
              <a:rPr lang="pt-BR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5488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F92C9C-77A9-4643-8C42-64211EE8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Graus de consciência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CA6B97-ED16-4A8E-9237-424191E79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774895" cy="4195481"/>
          </a:xfrm>
        </p:spPr>
        <p:txBody>
          <a:bodyPr>
            <a:normAutofit fontScale="85000" lnSpcReduction="10000"/>
          </a:bodyPr>
          <a:lstStyle/>
          <a:p>
            <a:r>
              <a:rPr lang="pt-BR" sz="4400" dirty="0"/>
              <a:t>O médium consciente tem a </a:t>
            </a:r>
            <a:r>
              <a:rPr lang="pt-BR" sz="4400" dirty="0">
                <a:solidFill>
                  <a:srgbClr val="FFFF00"/>
                </a:solidFill>
              </a:rPr>
              <a:t>impressão de que é ele quem está fazendo tudo</a:t>
            </a:r>
            <a:r>
              <a:rPr lang="pt-BR" sz="4400" dirty="0"/>
              <a:t>. Ele percebe algo diferente em seu corpo, mas age com tanta naturalidade que </a:t>
            </a:r>
            <a:r>
              <a:rPr lang="pt-BR" sz="4400" dirty="0">
                <a:solidFill>
                  <a:srgbClr val="FFFF00"/>
                </a:solidFill>
              </a:rPr>
              <a:t>questiona sua própria mediunidade</a:t>
            </a:r>
            <a:r>
              <a:rPr lang="pt-BR" sz="4400" dirty="0"/>
              <a:t>. É o gênero mais comum hoje em dia, pois o médium é convidado a ser partícipe do processo. </a:t>
            </a:r>
          </a:p>
        </p:txBody>
      </p:sp>
    </p:spTree>
    <p:extLst>
      <p:ext uri="{BB962C8B-B14F-4D97-AF65-F5344CB8AC3E}">
        <p14:creationId xmlns:p14="http://schemas.microsoft.com/office/powerpoint/2010/main" val="4038439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F92C9C-77A9-4643-8C42-64211EE8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Graus de consciência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CA6B97-ED16-4A8E-9237-424191E79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774895" cy="4195481"/>
          </a:xfrm>
        </p:spPr>
        <p:txBody>
          <a:bodyPr>
            <a:normAutofit fontScale="92500" lnSpcReduction="20000"/>
          </a:bodyPr>
          <a:lstStyle/>
          <a:p>
            <a:r>
              <a:rPr lang="pt-BR" sz="4400" dirty="0"/>
              <a:t>O médium </a:t>
            </a:r>
            <a:r>
              <a:rPr lang="pt-BR" sz="4400" dirty="0" err="1"/>
              <a:t>semi-consciente</a:t>
            </a:r>
            <a:r>
              <a:rPr lang="pt-BR" sz="4400" dirty="0"/>
              <a:t> </a:t>
            </a:r>
            <a:r>
              <a:rPr lang="pt-BR" sz="4400" dirty="0">
                <a:solidFill>
                  <a:srgbClr val="FFFF00"/>
                </a:solidFill>
              </a:rPr>
              <a:t>está consciente</a:t>
            </a:r>
            <a:r>
              <a:rPr lang="pt-BR" sz="4400" dirty="0"/>
              <a:t> do que ocorre, porém, </a:t>
            </a:r>
            <a:r>
              <a:rPr lang="pt-BR" sz="4400" dirty="0">
                <a:solidFill>
                  <a:srgbClr val="FFFF00"/>
                </a:solidFill>
              </a:rPr>
              <a:t>não controla com lucidez os movimentos do próprio corpo</a:t>
            </a:r>
            <a:r>
              <a:rPr lang="pt-BR" sz="4400" dirty="0"/>
              <a:t>. Frequentemente se recorda dos atendimentos, mas é comum passar por embaralhamento das lembranças.</a:t>
            </a:r>
          </a:p>
        </p:txBody>
      </p:sp>
    </p:spTree>
    <p:extLst>
      <p:ext uri="{BB962C8B-B14F-4D97-AF65-F5344CB8AC3E}">
        <p14:creationId xmlns:p14="http://schemas.microsoft.com/office/powerpoint/2010/main" val="3669765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F92C9C-77A9-4643-8C42-64211EE8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Graus de consciência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CA6B97-ED16-4A8E-9237-424191E79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774895" cy="4195481"/>
          </a:xfrm>
        </p:spPr>
        <p:txBody>
          <a:bodyPr>
            <a:normAutofit fontScale="92500" lnSpcReduction="10000"/>
          </a:bodyPr>
          <a:lstStyle/>
          <a:p>
            <a:r>
              <a:rPr lang="pt-BR" sz="4400" dirty="0"/>
              <a:t>O médium inconsciente é aquele que </a:t>
            </a:r>
            <a:r>
              <a:rPr lang="pt-BR" sz="4400" dirty="0">
                <a:solidFill>
                  <a:srgbClr val="FFFF00"/>
                </a:solidFill>
              </a:rPr>
              <a:t>“dorme” </a:t>
            </a:r>
            <a:r>
              <a:rPr lang="pt-BR" sz="4400" dirty="0"/>
              <a:t>durante o transe mediúnico, permitindo a entidade </a:t>
            </a:r>
            <a:r>
              <a:rPr lang="pt-BR" sz="4400" dirty="0">
                <a:solidFill>
                  <a:srgbClr val="FFFF00"/>
                </a:solidFill>
              </a:rPr>
              <a:t>agir mais livremente </a:t>
            </a:r>
            <a:r>
              <a:rPr lang="pt-BR" sz="4400" dirty="0"/>
              <a:t>e mais incisivamente e ao retornar do transe </a:t>
            </a:r>
            <a:r>
              <a:rPr lang="pt-BR" sz="4400" dirty="0">
                <a:solidFill>
                  <a:srgbClr val="FFFF00"/>
                </a:solidFill>
              </a:rPr>
              <a:t>não se recorda </a:t>
            </a:r>
            <a:r>
              <a:rPr lang="pt-BR" sz="4400" dirty="0"/>
              <a:t>do que se passou durante os atendimentos.</a:t>
            </a:r>
          </a:p>
        </p:txBody>
      </p:sp>
    </p:spTree>
    <p:extLst>
      <p:ext uri="{BB962C8B-B14F-4D97-AF65-F5344CB8AC3E}">
        <p14:creationId xmlns:p14="http://schemas.microsoft.com/office/powerpoint/2010/main" val="4223696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F92C9C-77A9-4643-8C42-64211EE8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Graus de consciência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CA6B97-ED16-4A8E-9237-424191E79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774895" cy="4195481"/>
          </a:xfrm>
        </p:spPr>
        <p:txBody>
          <a:bodyPr>
            <a:normAutofit/>
          </a:bodyPr>
          <a:lstStyle/>
          <a:p>
            <a:r>
              <a:rPr lang="pt-BR" sz="4400" dirty="0"/>
              <a:t>Não existem modalidades melhores que as outras. O que diferencia sempre é a </a:t>
            </a:r>
            <a:r>
              <a:rPr lang="pt-BR" sz="4400" dirty="0">
                <a:solidFill>
                  <a:srgbClr val="FFFF00"/>
                </a:solidFill>
              </a:rPr>
              <a:t>postura do médium</a:t>
            </a:r>
            <a:r>
              <a:rPr lang="pt-BR" sz="4400" dirty="0"/>
              <a:t>, não seu grau de consciência.</a:t>
            </a:r>
          </a:p>
        </p:txBody>
      </p:sp>
    </p:spTree>
    <p:extLst>
      <p:ext uri="{BB962C8B-B14F-4D97-AF65-F5344CB8AC3E}">
        <p14:creationId xmlns:p14="http://schemas.microsoft.com/office/powerpoint/2010/main" val="1402989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F92C9C-77A9-4643-8C42-64211EE8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b="1" dirty="0"/>
              <a:t>Graus de consciência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CA6B97-ED16-4A8E-9237-424191E79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774895" cy="4195481"/>
          </a:xfrm>
        </p:spPr>
        <p:txBody>
          <a:bodyPr>
            <a:normAutofit/>
          </a:bodyPr>
          <a:lstStyle/>
          <a:p>
            <a:r>
              <a:rPr lang="pt-BR" sz="4400" dirty="0"/>
              <a:t>Apesar de se referir ao fenômeno da psicografia, a referência a seguir também se encaixa bem ao fenômeno da incorporação, ler: </a:t>
            </a:r>
            <a:r>
              <a:rPr lang="pt-BR" sz="4400" b="1" dirty="0">
                <a:solidFill>
                  <a:srgbClr val="FFFF00"/>
                </a:solidFill>
              </a:rPr>
              <a:t>O Livro dos Médiuns, págs. 255 à 260.</a:t>
            </a:r>
          </a:p>
        </p:txBody>
      </p:sp>
    </p:spTree>
    <p:extLst>
      <p:ext uri="{BB962C8B-B14F-4D97-AF65-F5344CB8AC3E}">
        <p14:creationId xmlns:p14="http://schemas.microsoft.com/office/powerpoint/2010/main" val="2948114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</TotalTime>
  <Words>289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Íon</vt:lpstr>
      <vt:lpstr>CURSO BÁSICO DE UMBANDA E MEDIUNIDADE – AULA 16</vt:lpstr>
      <vt:lpstr>Graus de consciência</vt:lpstr>
      <vt:lpstr>Graus de consciência</vt:lpstr>
      <vt:lpstr>Graus de consciência</vt:lpstr>
      <vt:lpstr>Graus de consciência</vt:lpstr>
      <vt:lpstr>Graus de consciência</vt:lpstr>
      <vt:lpstr>Graus de consciência</vt:lpstr>
      <vt:lpstr>Graus de consciência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16</dc:title>
  <dc:creator>leo montes</dc:creator>
  <cp:lastModifiedBy>leo montes</cp:lastModifiedBy>
  <cp:revision>1</cp:revision>
  <dcterms:created xsi:type="dcterms:W3CDTF">2019-08-25T23:39:02Z</dcterms:created>
  <dcterms:modified xsi:type="dcterms:W3CDTF">2019-08-25T23:46:42Z</dcterms:modified>
</cp:coreProperties>
</file>