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5D616-D7BC-46A5-8721-CF6A70F0D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038562" cy="3329581"/>
          </a:xfrm>
        </p:spPr>
        <p:txBody>
          <a:bodyPr/>
          <a:lstStyle/>
          <a:p>
            <a:r>
              <a:rPr lang="pt-BR" sz="5400" b="1" dirty="0"/>
              <a:t>CURSO BÁSICO DE UMBANDA E MEDIUNIDADE – AULA 18</a:t>
            </a:r>
            <a:endParaRPr lang="pt-B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94F308-06E9-4C96-B9E0-A482EC3BF6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860448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79391" cy="4195481"/>
          </a:xfrm>
        </p:spPr>
        <p:txBody>
          <a:bodyPr>
            <a:normAutofit lnSpcReduction="10000"/>
          </a:bodyPr>
          <a:lstStyle/>
          <a:p>
            <a:r>
              <a:rPr lang="pt-BR" sz="3600" dirty="0"/>
              <a:t>Aquele que, todas as noites, evocasse todas as ações que praticou durante o dia e inquirisse de si mesmo o bem ou o mal que fez, rogando a Deus e ao seu anjo guardião que o esclarecessem, grande força adquiriria para se aperfeiçoar, porque, crede-me, Deus o assistiria.” </a:t>
            </a:r>
            <a:r>
              <a:rPr lang="pt-BR" sz="3600" b="1" dirty="0">
                <a:solidFill>
                  <a:srgbClr val="FFFF00"/>
                </a:solidFill>
              </a:rPr>
              <a:t>O Livro dos Espíritos, q. 919a</a:t>
            </a:r>
            <a:endParaRPr lang="pt-BR" sz="9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83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79391" cy="4195481"/>
          </a:xfrm>
        </p:spPr>
        <p:txBody>
          <a:bodyPr>
            <a:normAutofit lnSpcReduction="10000"/>
          </a:bodyPr>
          <a:lstStyle/>
          <a:p>
            <a:r>
              <a:rPr lang="pt-BR" sz="3200" dirty="0"/>
              <a:t>“Não existe felicidade, sem pleno conhecimento de si mesmo. O mergulho nas águas abissais do mar íntimo é indispensável. E a convivência, nesse contexto, é a Escola Bendita. Saber os motivos de nossas reações frente aos outros, entender os sentimentos e ideias nas relações é preciosa lição para o engrandecimento da alma na busca de si próprio”.</a:t>
            </a:r>
          </a:p>
          <a:p>
            <a:r>
              <a:rPr lang="pt-BR" sz="3200" b="1" dirty="0" err="1">
                <a:solidFill>
                  <a:srgbClr val="FFFF00"/>
                </a:solidFill>
              </a:rPr>
              <a:t>Ermance</a:t>
            </a:r>
            <a:r>
              <a:rPr lang="pt-BR" sz="3200" b="1" dirty="0">
                <a:solidFill>
                  <a:srgbClr val="FFFF00"/>
                </a:solidFill>
              </a:rPr>
              <a:t> </a:t>
            </a:r>
            <a:r>
              <a:rPr lang="pt-BR" sz="3200" b="1" dirty="0" err="1">
                <a:solidFill>
                  <a:srgbClr val="FFFF00"/>
                </a:solidFill>
              </a:rPr>
              <a:t>Dufaux</a:t>
            </a:r>
            <a:endParaRPr lang="pt-BR" sz="16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03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105971" cy="4195481"/>
          </a:xfrm>
        </p:spPr>
        <p:txBody>
          <a:bodyPr>
            <a:normAutofit/>
          </a:bodyPr>
          <a:lstStyle/>
          <a:p>
            <a:r>
              <a:rPr lang="pt-BR" sz="4000" dirty="0"/>
              <a:t>Os médiuns, que fazem mau uso das suas faculdades, que não se servem delas para o bem, ou que não as aproveitam para se instruírem, sofrerão as consequências dessa falta?</a:t>
            </a:r>
          </a:p>
        </p:txBody>
      </p:sp>
    </p:spTree>
    <p:extLst>
      <p:ext uri="{BB962C8B-B14F-4D97-AF65-F5344CB8AC3E}">
        <p14:creationId xmlns:p14="http://schemas.microsoft.com/office/powerpoint/2010/main" val="60497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64081" cy="4195481"/>
          </a:xfrm>
        </p:spPr>
        <p:txBody>
          <a:bodyPr>
            <a:normAutofit lnSpcReduction="10000"/>
          </a:bodyPr>
          <a:lstStyle/>
          <a:p>
            <a:r>
              <a:rPr lang="pt-BR" sz="4000" dirty="0"/>
              <a:t>“Se delas fizerem mau uso, serão punidos </a:t>
            </a:r>
            <a:r>
              <a:rPr lang="pt-BR" sz="4000" dirty="0">
                <a:solidFill>
                  <a:srgbClr val="FFFF00"/>
                </a:solidFill>
              </a:rPr>
              <a:t>duplamente</a:t>
            </a:r>
            <a:r>
              <a:rPr lang="pt-BR" sz="4000" dirty="0"/>
              <a:t>, porque têm um meio </a:t>
            </a:r>
            <a:r>
              <a:rPr lang="pt-BR" sz="4000" dirty="0">
                <a:solidFill>
                  <a:srgbClr val="FFFF00"/>
                </a:solidFill>
              </a:rPr>
              <a:t>a mais </a:t>
            </a:r>
            <a:r>
              <a:rPr lang="pt-BR" sz="4000" dirty="0"/>
              <a:t>de se esclarecerem e o não aproveitam. </a:t>
            </a:r>
            <a:r>
              <a:rPr lang="pt-BR" sz="4000" u="sng" dirty="0"/>
              <a:t>Aquele que vê claro e tropeça é mais censurável do que o cego que cai no fosso</a:t>
            </a:r>
            <a:r>
              <a:rPr lang="pt-BR" sz="4000" dirty="0"/>
              <a:t>.” </a:t>
            </a:r>
            <a:r>
              <a:rPr lang="pt-BR" sz="4000" b="1" dirty="0">
                <a:solidFill>
                  <a:srgbClr val="FFFF00"/>
                </a:solidFill>
              </a:rPr>
              <a:t>O Livro dos Médiuns, pág. 330.</a:t>
            </a:r>
          </a:p>
        </p:txBody>
      </p:sp>
    </p:spTree>
    <p:extLst>
      <p:ext uri="{BB962C8B-B14F-4D97-AF65-F5344CB8AC3E}">
        <p14:creationId xmlns:p14="http://schemas.microsoft.com/office/powerpoint/2010/main" val="302366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64081" cy="4195481"/>
          </a:xfrm>
        </p:spPr>
        <p:txBody>
          <a:bodyPr>
            <a:normAutofit/>
          </a:bodyPr>
          <a:lstStyle/>
          <a:p>
            <a:r>
              <a:rPr lang="pt-BR" sz="4000" dirty="0"/>
              <a:t>Quais as condições necessárias para que a palavra dos Espíritos superiores nos chegue isenta de qualquer alteração? </a:t>
            </a:r>
            <a:endParaRPr lang="pt-BR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8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64081" cy="4195481"/>
          </a:xfrm>
        </p:spPr>
        <p:txBody>
          <a:bodyPr>
            <a:normAutofit/>
          </a:bodyPr>
          <a:lstStyle/>
          <a:p>
            <a:r>
              <a:rPr lang="pt-BR" sz="4000" dirty="0"/>
              <a:t>“Querer o bem; expulsar o egoísmo e o orgulho. Ambas essas coisas são necessárias.” </a:t>
            </a:r>
            <a:r>
              <a:rPr lang="pt-BR" sz="4000" b="1" dirty="0">
                <a:solidFill>
                  <a:srgbClr val="FFFF00"/>
                </a:solidFill>
              </a:rPr>
              <a:t>O Livro dos Médiuns, pág. 333</a:t>
            </a:r>
          </a:p>
        </p:txBody>
      </p:sp>
    </p:spTree>
    <p:extLst>
      <p:ext uri="{BB962C8B-B14F-4D97-AF65-F5344CB8AC3E}">
        <p14:creationId xmlns:p14="http://schemas.microsoft.com/office/powerpoint/2010/main" val="25935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2052918"/>
            <a:ext cx="11288386" cy="4195481"/>
          </a:xfrm>
        </p:spPr>
        <p:txBody>
          <a:bodyPr>
            <a:normAutofit/>
          </a:bodyPr>
          <a:lstStyle/>
          <a:p>
            <a:r>
              <a:rPr lang="pt-BR" sz="4800" dirty="0"/>
              <a:t>Reforma íntima é o </a:t>
            </a:r>
            <a:r>
              <a:rPr lang="pt-BR" sz="4800" dirty="0">
                <a:solidFill>
                  <a:srgbClr val="FFFF00"/>
                </a:solidFill>
              </a:rPr>
              <a:t>“enfrentamento às nossa imperfeições”.</a:t>
            </a:r>
            <a:endParaRPr lang="pt-BR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54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79391" cy="4195481"/>
          </a:xfrm>
        </p:spPr>
        <p:txBody>
          <a:bodyPr>
            <a:normAutofit/>
          </a:bodyPr>
          <a:lstStyle/>
          <a:p>
            <a:r>
              <a:rPr lang="pt-BR" sz="3200" dirty="0"/>
              <a:t>919.</a:t>
            </a:r>
            <a:r>
              <a:rPr lang="pt-BR" sz="3200" i="1" dirty="0"/>
              <a:t> Qual o meio prático mais eficaz que tem o homem de se melhorar nesta vida e de resistir à atração do mal?</a:t>
            </a:r>
            <a:br>
              <a:rPr lang="pt-BR" sz="6600" dirty="0"/>
            </a:br>
            <a:br>
              <a:rPr lang="pt-BR" sz="6600" dirty="0"/>
            </a:br>
            <a:r>
              <a:rPr lang="pt-BR" sz="3200" dirty="0"/>
              <a:t>“Um sábio da Antiguidade </a:t>
            </a:r>
            <a:r>
              <a:rPr lang="pt-BR" sz="3200" dirty="0" err="1"/>
              <a:t>vo-lo</a:t>
            </a:r>
            <a:r>
              <a:rPr lang="pt-BR" sz="3200" dirty="0"/>
              <a:t> disse: </a:t>
            </a:r>
            <a:r>
              <a:rPr lang="pt-BR" sz="3200" b="1" i="1" dirty="0">
                <a:solidFill>
                  <a:srgbClr val="FFFF00"/>
                </a:solidFill>
              </a:rPr>
              <a:t>Conhece-te a ti mesmo</a:t>
            </a:r>
            <a:r>
              <a:rPr lang="pt-BR" sz="3200" b="1" dirty="0">
                <a:solidFill>
                  <a:srgbClr val="FFFF00"/>
                </a:solidFill>
              </a:rPr>
              <a:t>.” O Livro dos Espíritos, q. 919.</a:t>
            </a:r>
            <a:endParaRPr lang="pt-BR" sz="6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74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79391" cy="4195481"/>
          </a:xfrm>
        </p:spPr>
        <p:txBody>
          <a:bodyPr>
            <a:normAutofit/>
          </a:bodyPr>
          <a:lstStyle/>
          <a:p>
            <a:r>
              <a:rPr lang="pt-BR" sz="3200" dirty="0"/>
              <a:t>919.</a:t>
            </a:r>
            <a:r>
              <a:rPr lang="pt-BR" sz="3200" i="1" dirty="0"/>
              <a:t> Qual o meio prático mais eficaz que tem o homem de se melhorar nesta vida e de resistir à atração do mal?</a:t>
            </a:r>
            <a:br>
              <a:rPr lang="pt-BR" sz="6600" dirty="0"/>
            </a:br>
            <a:br>
              <a:rPr lang="pt-BR" sz="6600" dirty="0"/>
            </a:br>
            <a:r>
              <a:rPr lang="pt-BR" sz="3200" dirty="0"/>
              <a:t>“Um sábio da Antiguidade </a:t>
            </a:r>
            <a:r>
              <a:rPr lang="pt-BR" sz="3200" dirty="0" err="1"/>
              <a:t>vo-lo</a:t>
            </a:r>
            <a:r>
              <a:rPr lang="pt-BR" sz="3200" dirty="0"/>
              <a:t> disse: </a:t>
            </a:r>
            <a:r>
              <a:rPr lang="pt-BR" sz="3200" b="1" i="1" dirty="0">
                <a:solidFill>
                  <a:srgbClr val="FFFF00"/>
                </a:solidFill>
              </a:rPr>
              <a:t>Conhece-te a ti mesmo</a:t>
            </a:r>
            <a:r>
              <a:rPr lang="pt-BR" sz="3200" b="1" dirty="0">
                <a:solidFill>
                  <a:srgbClr val="FFFF00"/>
                </a:solidFill>
              </a:rPr>
              <a:t>.” O Livro dos Espíritos, q. 919.</a:t>
            </a:r>
            <a:endParaRPr lang="pt-BR" sz="6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058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32C5C-639F-4116-92C9-6CC9C864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Reforma íntima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90299-CEBF-455B-8CF2-BB75CC43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79391" cy="4195481"/>
          </a:xfrm>
        </p:spPr>
        <p:txBody>
          <a:bodyPr>
            <a:normAutofit lnSpcReduction="10000"/>
          </a:bodyPr>
          <a:lstStyle/>
          <a:p>
            <a:r>
              <a:rPr lang="pt-BR" sz="3600" dirty="0"/>
              <a:t>“Fazei o que eu fazia quando vivi na Terra: ao fim do dia, interrogava a minha consciência, passava revista ao que fizera e perguntava a mim mesmo se não faltara a algum dever, se ninguém tivera motivo para de mim se queixar. Foi assim que cheguei a me conhecer e a ver o que em mim precisava de reforma. </a:t>
            </a:r>
            <a:endParaRPr lang="pt-BR" sz="9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080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376</Words>
  <Application>Microsoft Office PowerPoint</Application>
  <PresentationFormat>Widescreen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Íon</vt:lpstr>
      <vt:lpstr>CURSO BÁSICO DE UMBANDA E MEDIUNIDADE – AULA 18</vt:lpstr>
      <vt:lpstr>Reforma íntima</vt:lpstr>
      <vt:lpstr>Reforma íntima</vt:lpstr>
      <vt:lpstr>Reforma íntima</vt:lpstr>
      <vt:lpstr>Reforma íntima</vt:lpstr>
      <vt:lpstr>Reforma íntima</vt:lpstr>
      <vt:lpstr>Reforma íntima</vt:lpstr>
      <vt:lpstr>Reforma íntima</vt:lpstr>
      <vt:lpstr>Reforma íntima</vt:lpstr>
      <vt:lpstr>Reforma íntima</vt:lpstr>
      <vt:lpstr>Reforma íntima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18</dc:title>
  <dc:creator>leo montes</dc:creator>
  <cp:lastModifiedBy>leo montes</cp:lastModifiedBy>
  <cp:revision>6</cp:revision>
  <dcterms:created xsi:type="dcterms:W3CDTF">2019-10-02T11:59:28Z</dcterms:created>
  <dcterms:modified xsi:type="dcterms:W3CDTF">2019-10-02T12:30:38Z</dcterms:modified>
</cp:coreProperties>
</file>