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mbandasimples.com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87629-7FFA-49C9-BF99-8924F391C0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400" b="1" dirty="0"/>
              <a:t>CURSO BÁSICO DE UMBANDA E MEDIUNIDADE – AULA 22</a:t>
            </a:r>
            <a:endParaRPr lang="pt-B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6D218F-978A-465E-9625-8A099289A5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dirty="0"/>
              <a:t>Casa de umbanda união</a:t>
            </a:r>
          </a:p>
          <a:p>
            <a:pPr algn="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9245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340070"/>
            <a:ext cx="11240814" cy="5265682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rgbClr val="FFFF00"/>
                </a:solidFill>
              </a:rPr>
              <a:t>Bibliografia:</a:t>
            </a:r>
            <a:endParaRPr lang="pt-BR" sz="1200" b="1" dirty="0">
              <a:solidFill>
                <a:srgbClr val="FFFF00"/>
              </a:solidFill>
            </a:endParaRPr>
          </a:p>
          <a:p>
            <a:endParaRPr lang="pt-BR" sz="2800" b="1" dirty="0">
              <a:solidFill>
                <a:srgbClr val="FFFF00"/>
              </a:solidFill>
            </a:endParaRPr>
          </a:p>
          <a:p>
            <a:r>
              <a:rPr lang="pt-BR" sz="2800" dirty="0"/>
              <a:t>10. Nos Domínios da Mediunidade, Chico Xavier. </a:t>
            </a:r>
          </a:p>
          <a:p>
            <a:endParaRPr lang="pt-BR" sz="2800" dirty="0"/>
          </a:p>
          <a:p>
            <a:r>
              <a:rPr lang="pt-BR" sz="2800" dirty="0"/>
              <a:t>11. Diário de um Médium Iniciante, Leonardo Montes.</a:t>
            </a:r>
          </a:p>
          <a:p>
            <a:pPr marL="0" indent="0">
              <a:buNone/>
            </a:pPr>
            <a:r>
              <a:rPr lang="pt-BR" sz="2800" dirty="0"/>
              <a:t> </a:t>
            </a:r>
          </a:p>
          <a:p>
            <a:r>
              <a:rPr lang="pt-BR" sz="2800" dirty="0"/>
              <a:t>12. Curso Básico de Umbanda, Leonardo Montes.</a:t>
            </a:r>
          </a:p>
          <a:p>
            <a:endParaRPr lang="pt-BR" sz="2800" dirty="0"/>
          </a:p>
          <a:p>
            <a:pPr marL="0" indent="0" algn="ctr">
              <a:buNone/>
            </a:pPr>
            <a:r>
              <a:rPr lang="pt-BR" sz="3600" b="1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www.umbandasimples.com.br</a:t>
            </a:r>
            <a:r>
              <a:rPr lang="pt-BR" sz="3600" b="1" dirty="0">
                <a:solidFill>
                  <a:srgbClr val="FFFF00"/>
                </a:solidFill>
              </a:rPr>
              <a:t> </a:t>
            </a:r>
          </a:p>
          <a:p>
            <a:endParaRPr lang="pt-BR" sz="2800" dirty="0"/>
          </a:p>
          <a:p>
            <a:endParaRPr lang="pt-BR" sz="2800" dirty="0"/>
          </a:p>
          <a:p>
            <a:endParaRPr lang="pt-BR" sz="2800" dirty="0"/>
          </a:p>
          <a:p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98759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15874" cy="4195481"/>
          </a:xfrm>
        </p:spPr>
        <p:txBody>
          <a:bodyPr>
            <a:normAutofit/>
          </a:bodyPr>
          <a:lstStyle/>
          <a:p>
            <a:r>
              <a:rPr lang="pt-BR" sz="4400" dirty="0"/>
              <a:t>Pai Cipriano nos ensina sempre que “desenvolver a mediunidade </a:t>
            </a:r>
            <a:r>
              <a:rPr lang="pt-BR" sz="4400" i="1" dirty="0"/>
              <a:t>é fácil</a:t>
            </a:r>
            <a:r>
              <a:rPr lang="pt-BR" sz="4400" dirty="0"/>
              <a:t>, </a:t>
            </a:r>
            <a:r>
              <a:rPr lang="pt-BR" sz="4400" dirty="0">
                <a:solidFill>
                  <a:srgbClr val="FFFF00"/>
                </a:solidFill>
              </a:rPr>
              <a:t>manter a chama acesa é difícil</a:t>
            </a:r>
            <a:r>
              <a:rPr lang="pt-BR" sz="44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491567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40070"/>
            <a:ext cx="10515874" cy="5265682"/>
          </a:xfrm>
        </p:spPr>
        <p:txBody>
          <a:bodyPr>
            <a:normAutofit fontScale="92500"/>
          </a:bodyPr>
          <a:lstStyle/>
          <a:p>
            <a:r>
              <a:rPr lang="pt-BR" sz="4400" dirty="0"/>
              <a:t>Todo médium, em algum momento, passará pela </a:t>
            </a:r>
            <a:r>
              <a:rPr lang="pt-BR" sz="4400" b="1" dirty="0"/>
              <a:t>tentação</a:t>
            </a:r>
            <a:r>
              <a:rPr lang="pt-BR" sz="4400" dirty="0"/>
              <a:t> da desistência: </a:t>
            </a:r>
            <a:r>
              <a:rPr lang="pt-BR" sz="4400" i="1" dirty="0">
                <a:solidFill>
                  <a:srgbClr val="FFFF00"/>
                </a:solidFill>
              </a:rPr>
              <a:t>Falta de confiança em si mesmo, problema de relacionamento no terreiro, dificuldades familiares ou financeiras, problemas de saúde, etc</a:t>
            </a:r>
            <a:r>
              <a:rPr lang="pt-BR" sz="4400" dirty="0"/>
              <a:t>. Muitas são as razões que, cedo ou tarde, visitarão os médiuns; </a:t>
            </a:r>
          </a:p>
        </p:txBody>
      </p:sp>
    </p:spTree>
    <p:extLst>
      <p:ext uri="{BB962C8B-B14F-4D97-AF65-F5344CB8AC3E}">
        <p14:creationId xmlns:p14="http://schemas.microsoft.com/office/powerpoint/2010/main" val="268426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40070"/>
            <a:ext cx="10515874" cy="5265682"/>
          </a:xfrm>
        </p:spPr>
        <p:txBody>
          <a:bodyPr>
            <a:normAutofit lnSpcReduction="10000"/>
          </a:bodyPr>
          <a:lstStyle/>
          <a:p>
            <a:r>
              <a:rPr lang="pt-BR" sz="4800" dirty="0"/>
              <a:t>Contudo, como diz o Evangelho (</a:t>
            </a:r>
            <a:r>
              <a:rPr lang="pt-BR" sz="4800" b="1" dirty="0"/>
              <a:t>Mateus 24:13</a:t>
            </a:r>
            <a:r>
              <a:rPr lang="pt-BR" sz="4800" dirty="0"/>
              <a:t>) – </a:t>
            </a:r>
          </a:p>
          <a:p>
            <a:endParaRPr lang="pt-BR" sz="4800" dirty="0"/>
          </a:p>
          <a:p>
            <a:pPr marL="0" indent="0">
              <a:buNone/>
            </a:pPr>
            <a:r>
              <a:rPr lang="pt-BR" sz="4800" dirty="0"/>
              <a:t>“</a:t>
            </a:r>
            <a:r>
              <a:rPr lang="pt-BR" sz="4800" i="1" dirty="0">
                <a:solidFill>
                  <a:srgbClr val="FFFF00"/>
                </a:solidFill>
              </a:rPr>
              <a:t>Mas aquele que perseverar até ao fim, esse será salvo</a:t>
            </a:r>
            <a:r>
              <a:rPr lang="pt-BR" sz="4800" dirty="0"/>
              <a:t>”.</a:t>
            </a:r>
            <a:br>
              <a:rPr lang="pt-BR" sz="4800" dirty="0"/>
            </a:br>
            <a:br>
              <a:rPr lang="pt-BR" sz="4800" dirty="0"/>
            </a:br>
            <a:r>
              <a:rPr lang="pt-BR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2366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340070"/>
            <a:ext cx="11240814" cy="5265682"/>
          </a:xfrm>
        </p:spPr>
        <p:txBody>
          <a:bodyPr>
            <a:normAutofit fontScale="92500" lnSpcReduction="20000"/>
          </a:bodyPr>
          <a:lstStyle/>
          <a:p>
            <a:endParaRPr lang="pt-BR" sz="4800" dirty="0"/>
          </a:p>
          <a:p>
            <a:r>
              <a:rPr lang="pt-BR" sz="4800" dirty="0"/>
              <a:t>O médium, quase sempre, começa pela empolgação, mas permanece por amor</a:t>
            </a:r>
            <a:r>
              <a:rPr lang="pt-BR" sz="4800" i="1" dirty="0"/>
              <a:t>:</a:t>
            </a:r>
            <a:r>
              <a:rPr lang="pt-BR" sz="4800" i="1" dirty="0">
                <a:solidFill>
                  <a:srgbClr val="FFFF00"/>
                </a:solidFill>
              </a:rPr>
              <a:t> amor ao próximo, amor à mediunidade, amor à caridade, </a:t>
            </a:r>
            <a:r>
              <a:rPr lang="pt-BR" sz="4800" dirty="0"/>
              <a:t>pois </a:t>
            </a:r>
            <a:r>
              <a:rPr lang="pt-BR" sz="4800" b="1" dirty="0"/>
              <a:t>o amor</a:t>
            </a:r>
            <a:r>
              <a:rPr lang="pt-BR" sz="4800" dirty="0"/>
              <a:t> é a única condição capaz de libertar a nossa própria alma da ignorância e fazê-la, assim, evoluir; </a:t>
            </a:r>
            <a:br>
              <a:rPr lang="pt-BR" sz="4800" dirty="0"/>
            </a:br>
            <a:r>
              <a:rPr lang="pt-BR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682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340070"/>
            <a:ext cx="11240814" cy="5265682"/>
          </a:xfrm>
        </p:spPr>
        <p:txBody>
          <a:bodyPr>
            <a:normAutofit fontScale="92500" lnSpcReduction="10000"/>
          </a:bodyPr>
          <a:lstStyle/>
          <a:p>
            <a:endParaRPr lang="pt-BR" sz="4800" dirty="0"/>
          </a:p>
          <a:p>
            <a:r>
              <a:rPr lang="pt-BR" sz="4800" dirty="0"/>
              <a:t>As trevas também não darão tréguas e procurarão se </a:t>
            </a:r>
            <a:r>
              <a:rPr lang="pt-BR" sz="4800" dirty="0">
                <a:solidFill>
                  <a:srgbClr val="FFFF00"/>
                </a:solidFill>
              </a:rPr>
              <a:t>imiscuir em cada mau pensamento</a:t>
            </a:r>
            <a:r>
              <a:rPr lang="pt-BR" sz="4800" dirty="0"/>
              <a:t>, buscando atingir o médium. Aquele, porém, que recorre à prece, é sempre amparado pelos guias;</a:t>
            </a:r>
            <a:br>
              <a:rPr lang="pt-BR" sz="4800" dirty="0"/>
            </a:br>
            <a:r>
              <a:rPr lang="pt-BR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6444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340070"/>
            <a:ext cx="11240814" cy="5265682"/>
          </a:xfrm>
        </p:spPr>
        <p:txBody>
          <a:bodyPr>
            <a:normAutofit fontScale="85000" lnSpcReduction="20000"/>
          </a:bodyPr>
          <a:lstStyle/>
          <a:p>
            <a:endParaRPr lang="pt-BR" sz="4800" dirty="0"/>
          </a:p>
          <a:p>
            <a:r>
              <a:rPr lang="pt-BR" sz="4800" dirty="0"/>
              <a:t>Pode ser que, em algum momento, você perceba que </a:t>
            </a:r>
            <a:r>
              <a:rPr lang="pt-BR" sz="4800" i="1" dirty="0"/>
              <a:t>nossa casa não lhe atenda mais</a:t>
            </a:r>
            <a:r>
              <a:rPr lang="pt-BR" sz="4800" dirty="0"/>
              <a:t>... </a:t>
            </a:r>
            <a:r>
              <a:rPr lang="pt-BR" sz="4800" dirty="0">
                <a:solidFill>
                  <a:srgbClr val="FFFF00"/>
                </a:solidFill>
              </a:rPr>
              <a:t>Não tem problema</a:t>
            </a:r>
            <a:r>
              <a:rPr lang="pt-BR" sz="4800" dirty="0"/>
              <a:t>, </a:t>
            </a:r>
            <a:r>
              <a:rPr lang="pt-BR" sz="4800" b="1" dirty="0"/>
              <a:t>você pode mudar de CASA, mas não deixe, jamais, a CAUSA</a:t>
            </a:r>
            <a:r>
              <a:rPr lang="pt-BR" sz="4800" dirty="0"/>
              <a:t> que abraçou quando você respondeu três vezes ao velho que realmente queria desenvolver a sua mediunidade. </a:t>
            </a:r>
            <a:br>
              <a:rPr lang="pt-BR" sz="4800" dirty="0"/>
            </a:br>
            <a:r>
              <a:rPr lang="pt-BR" sz="4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8059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340070"/>
            <a:ext cx="11240814" cy="5265682"/>
          </a:xfrm>
        </p:spPr>
        <p:txBody>
          <a:bodyPr>
            <a:normAutofit fontScale="47500" lnSpcReduction="20000"/>
          </a:bodyPr>
          <a:lstStyle/>
          <a:p>
            <a:endParaRPr lang="pt-BR" sz="4800" dirty="0"/>
          </a:p>
          <a:p>
            <a:r>
              <a:rPr lang="pt-BR" sz="4800" b="1" dirty="0">
                <a:solidFill>
                  <a:srgbClr val="FFFF00"/>
                </a:solidFill>
              </a:rPr>
              <a:t>Bibliografia:</a:t>
            </a:r>
          </a:p>
          <a:p>
            <a:endParaRPr lang="pt-BR" sz="4800" b="1" dirty="0">
              <a:solidFill>
                <a:srgbClr val="FFFF00"/>
              </a:solidFill>
            </a:endParaRPr>
          </a:p>
          <a:p>
            <a:r>
              <a:rPr lang="pt-BR" sz="4800" dirty="0"/>
              <a:t>5. Umbanda não é Macumba, Alexandre </a:t>
            </a:r>
            <a:r>
              <a:rPr lang="pt-BR" sz="4800" dirty="0" err="1"/>
              <a:t>Cumino</a:t>
            </a:r>
            <a:r>
              <a:rPr lang="pt-BR" sz="4800" dirty="0"/>
              <a:t>. </a:t>
            </a:r>
          </a:p>
          <a:p>
            <a:endParaRPr lang="pt-BR" sz="4800" dirty="0"/>
          </a:p>
          <a:p>
            <a:r>
              <a:rPr lang="pt-BR" sz="4800" dirty="0"/>
              <a:t>6. Orixás, Pierre Verger. </a:t>
            </a:r>
          </a:p>
          <a:p>
            <a:endParaRPr lang="pt-BR" sz="4800" dirty="0"/>
          </a:p>
          <a:p>
            <a:r>
              <a:rPr lang="pt-BR" sz="4800" dirty="0"/>
              <a:t>7. O Livro dos Espíritos, Allan Kardec. </a:t>
            </a:r>
          </a:p>
          <a:p>
            <a:endParaRPr lang="pt-BR" sz="4800" dirty="0"/>
          </a:p>
          <a:p>
            <a:r>
              <a:rPr lang="pt-BR" sz="4800" dirty="0"/>
              <a:t>8. O Livro dos Médiuns, Allan Kardec. </a:t>
            </a:r>
          </a:p>
          <a:p>
            <a:endParaRPr lang="pt-BR" sz="4800" dirty="0"/>
          </a:p>
          <a:p>
            <a:r>
              <a:rPr lang="pt-BR" sz="4800" dirty="0"/>
              <a:t>9. O Evangelho Segundo o Espiritismo, Allan Kardec. </a:t>
            </a:r>
          </a:p>
          <a:p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990954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672E3-63F3-4BEC-A874-6DCD19EA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AMOR AO IDEAL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5A14-FF94-40B9-B5B3-E12BC79B2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340070"/>
            <a:ext cx="11240814" cy="5265682"/>
          </a:xfrm>
        </p:spPr>
        <p:txBody>
          <a:bodyPr>
            <a:normAutofit fontScale="55000" lnSpcReduction="20000"/>
          </a:bodyPr>
          <a:lstStyle/>
          <a:p>
            <a:endParaRPr lang="pt-BR" sz="4800" dirty="0"/>
          </a:p>
          <a:p>
            <a:r>
              <a:rPr lang="pt-BR" sz="4800" b="1" dirty="0">
                <a:solidFill>
                  <a:srgbClr val="FFFF00"/>
                </a:solidFill>
              </a:rPr>
              <a:t>Bibliografia:</a:t>
            </a:r>
          </a:p>
          <a:p>
            <a:endParaRPr lang="pt-BR" sz="4800" b="1" dirty="0">
              <a:solidFill>
                <a:srgbClr val="FFFF00"/>
              </a:solidFill>
            </a:endParaRPr>
          </a:p>
          <a:p>
            <a:r>
              <a:rPr lang="pt-BR" sz="4800" dirty="0"/>
              <a:t>1. O Espiritismo, a magia e as sete linhas de Umbanda, de Leal de Souza. </a:t>
            </a:r>
          </a:p>
          <a:p>
            <a:endParaRPr lang="pt-BR" sz="4800" dirty="0"/>
          </a:p>
          <a:p>
            <a:r>
              <a:rPr lang="pt-BR" sz="4800" dirty="0"/>
              <a:t>2. História da Umbanda no Brasil, Alexandre </a:t>
            </a:r>
            <a:r>
              <a:rPr lang="pt-BR" sz="4800" dirty="0" err="1"/>
              <a:t>Cumino</a:t>
            </a:r>
            <a:r>
              <a:rPr lang="pt-BR" sz="4800" dirty="0"/>
              <a:t>. </a:t>
            </a:r>
          </a:p>
          <a:p>
            <a:endParaRPr lang="pt-BR" sz="4800" dirty="0"/>
          </a:p>
          <a:p>
            <a:r>
              <a:rPr lang="pt-BR" sz="4800" dirty="0"/>
              <a:t>3. História da Umbanda no Brasil Vol. 1, Diamantino Fernandes Trindade. </a:t>
            </a:r>
          </a:p>
          <a:p>
            <a:endParaRPr lang="pt-BR" sz="4800" dirty="0"/>
          </a:p>
          <a:p>
            <a:r>
              <a:rPr lang="pt-BR" sz="4800" dirty="0"/>
              <a:t>4. As Origens da Umbanda, vol. 1, Padrinho Juruá. </a:t>
            </a:r>
          </a:p>
          <a:p>
            <a:endParaRPr lang="pt-BR" sz="4800" dirty="0"/>
          </a:p>
        </p:txBody>
      </p:sp>
    </p:spTree>
    <p:extLst>
      <p:ext uri="{BB962C8B-B14F-4D97-AF65-F5344CB8AC3E}">
        <p14:creationId xmlns:p14="http://schemas.microsoft.com/office/powerpoint/2010/main" val="3273500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</TotalTime>
  <Words>434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Íon</vt:lpstr>
      <vt:lpstr>CURSO BÁSICO DE UMBANDA E MEDIUNIDADE – AULA 22</vt:lpstr>
      <vt:lpstr>AMOR AO IDEAL</vt:lpstr>
      <vt:lpstr>AMOR AO IDEAL</vt:lpstr>
      <vt:lpstr>AMOR AO IDEAL</vt:lpstr>
      <vt:lpstr>AMOR AO IDEAL</vt:lpstr>
      <vt:lpstr>AMOR AO IDEAL</vt:lpstr>
      <vt:lpstr>AMOR AO IDEAL</vt:lpstr>
      <vt:lpstr>AMOR AO IDEAL</vt:lpstr>
      <vt:lpstr>AMOR AO IDEAL</vt:lpstr>
      <vt:lpstr>AMOR AO IDEAL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BÁSICO DE UMBANDA E MEDIUNIDADE – AULA 22</dc:title>
  <dc:creator>leo montes</dc:creator>
  <cp:lastModifiedBy>leo montes</cp:lastModifiedBy>
  <cp:revision>6</cp:revision>
  <dcterms:created xsi:type="dcterms:W3CDTF">2019-12-05T16:26:38Z</dcterms:created>
  <dcterms:modified xsi:type="dcterms:W3CDTF">2019-12-30T11:47:43Z</dcterms:modified>
</cp:coreProperties>
</file>