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0" r:id="rId5"/>
    <p:sldId id="263" r:id="rId6"/>
    <p:sldId id="264" r:id="rId7"/>
    <p:sldId id="265" r:id="rId8"/>
    <p:sldId id="266" r:id="rId9"/>
    <p:sldId id="267" r:id="rId10"/>
    <p:sldId id="268" r:id="rId11"/>
    <p:sldId id="269" r:id="rId12"/>
    <p:sldId id="270" r:id="rId13"/>
    <p:sldId id="271" r:id="rId14"/>
    <p:sldId id="272"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7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75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pt-BR"/>
              <a:t>Clique para editar o título Mestre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2/1/2019</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pt-BR"/>
              <a:t>Clique no ícone para adicionar uma imagem</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8A87A34-81AB-432B-8DAE-1953F412C126}" type="datetimeFigureOut">
              <a:rPr lang="en-US" dirty="0"/>
              <a:t>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pt-BR"/>
              <a:t>Clique para editar o título Mestre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8A87A34-81AB-432B-8DAE-1953F412C126}" type="datetimeFigureOut">
              <a:rPr lang="en-US" dirty="0"/>
              <a:t>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pt-BR"/>
              <a:t>Clique para editar o título Mestre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8A87A34-81AB-432B-8DAE-1953F412C126}" type="datetimeFigureOut">
              <a:rPr lang="en-US" dirty="0"/>
              <a:t>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pt-BR"/>
              <a:t>Clique para editar o título Mestre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8A87A34-81AB-432B-8DAE-1953F412C126}" type="datetimeFigureOut">
              <a:rPr lang="en-US" dirty="0"/>
              <a:t>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nas">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pt-BR"/>
              <a:t>Clique para editar o título Mestre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3" name="Date Placeholder 2"/>
          <p:cNvSpPr>
            <a:spLocks noGrp="1"/>
          </p:cNvSpPr>
          <p:nvPr>
            <p:ph type="dt" sz="half" idx="10"/>
          </p:nvPr>
        </p:nvSpPr>
        <p:spPr/>
        <p:txBody>
          <a:bodyPr/>
          <a:lstStyle/>
          <a:p>
            <a:fld id="{48A87A34-81AB-432B-8DAE-1953F412C126}" type="datetimeFigureOut">
              <a:rPr lang="en-US" dirty="0"/>
              <a:t>2/1/2019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nas de Imagem">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pt-BR"/>
              <a:t>Clique para editar o título Mestre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pt-BR"/>
              <a:t>Clique no ícone para adicionar uma imagem</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pt-BR"/>
              <a:t>Clique no ícone para adicionar uma imagem</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pt-BR"/>
              <a:t>Clique no ícone para adicionar uma imagem</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3" name="Date Placeholder 2"/>
          <p:cNvSpPr>
            <a:spLocks noGrp="1"/>
          </p:cNvSpPr>
          <p:nvPr>
            <p:ph type="dt" sz="half" idx="10"/>
          </p:nvPr>
        </p:nvSpPr>
        <p:spPr/>
        <p:txBody>
          <a:bodyPr/>
          <a:lstStyle/>
          <a:p>
            <a:fld id="{48A87A34-81AB-432B-8DAE-1953F412C126}" type="datetimeFigureOut">
              <a:rPr lang="en-US" dirty="0"/>
              <a:t>2/1/2019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pt-BR"/>
              <a:t>Clique para editar o título Mestre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48A87A34-81AB-432B-8DAE-1953F412C126}" type="datetimeFigureOut">
              <a:rPr lang="en-US" dirty="0"/>
              <a:t>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Content Placeholder 3"/>
          <p:cNvSpPr>
            <a:spLocks noGrp="1"/>
          </p:cNvSpPr>
          <p:nvPr>
            <p:ph sz="half" idx="2"/>
          </p:nvPr>
        </p:nvSpPr>
        <p:spPr>
          <a:xfrm>
            <a:off x="1141410" y="3073397"/>
            <a:ext cx="4878391" cy="2717801"/>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Content Placeholder 5"/>
          <p:cNvSpPr>
            <a:spLocks noGrp="1"/>
          </p:cNvSpPr>
          <p:nvPr>
            <p:ph sz="quarter" idx="4"/>
          </p:nvPr>
        </p:nvSpPr>
        <p:spPr>
          <a:xfrm>
            <a:off x="6172200" y="3073397"/>
            <a:ext cx="4875210" cy="2717801"/>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pt-BR"/>
              <a:t>Clique para editar o título Mestre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8A87A34-81AB-432B-8DAE-1953F412C126}" type="datetimeFigureOut">
              <a:rPr lang="en-US" dirty="0"/>
              <a:t>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8A87A34-81AB-432B-8DAE-1953F412C126}" type="datetimeFigureOut">
              <a:rPr lang="en-US" dirty="0"/>
              <a:t>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2/1/2019</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0563F8-0BBB-4C51-9F1F-F065B847F015}"/>
              </a:ext>
            </a:extLst>
          </p:cNvPr>
          <p:cNvSpPr>
            <a:spLocks noGrp="1"/>
          </p:cNvSpPr>
          <p:nvPr>
            <p:ph type="ctrTitle"/>
          </p:nvPr>
        </p:nvSpPr>
        <p:spPr/>
        <p:txBody>
          <a:bodyPr/>
          <a:lstStyle/>
          <a:p>
            <a:r>
              <a:rPr lang="pt-BR" dirty="0"/>
              <a:t>CURSO BÁSICO DE UMBANDA E MEDIUNIDADE – </a:t>
            </a:r>
            <a:r>
              <a:rPr lang="pt-BR" b="1" dirty="0"/>
              <a:t>AULA 3</a:t>
            </a:r>
          </a:p>
        </p:txBody>
      </p:sp>
      <p:sp>
        <p:nvSpPr>
          <p:cNvPr id="3" name="Subtítulo 2">
            <a:extLst>
              <a:ext uri="{FF2B5EF4-FFF2-40B4-BE49-F238E27FC236}">
                <a16:creationId xmlns:a16="http://schemas.microsoft.com/office/drawing/2014/main" id="{82B3FC79-C40C-4C24-867A-792A7936CF55}"/>
              </a:ext>
            </a:extLst>
          </p:cNvPr>
          <p:cNvSpPr>
            <a:spLocks noGrp="1"/>
          </p:cNvSpPr>
          <p:nvPr>
            <p:ph type="subTitle" idx="1"/>
          </p:nvPr>
        </p:nvSpPr>
        <p:spPr/>
        <p:txBody>
          <a:bodyPr/>
          <a:lstStyle/>
          <a:p>
            <a:r>
              <a:rPr lang="pt-BR" dirty="0"/>
              <a:t>CASA DE UMBANDA UNIÃO</a:t>
            </a:r>
          </a:p>
        </p:txBody>
      </p:sp>
    </p:spTree>
    <p:extLst>
      <p:ext uri="{BB962C8B-B14F-4D97-AF65-F5344CB8AC3E}">
        <p14:creationId xmlns:p14="http://schemas.microsoft.com/office/powerpoint/2010/main" val="3823732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0563F8-0BBB-4C51-9F1F-F065B847F015}"/>
              </a:ext>
            </a:extLst>
          </p:cNvPr>
          <p:cNvSpPr>
            <a:spLocks noGrp="1"/>
          </p:cNvSpPr>
          <p:nvPr>
            <p:ph type="ctrTitle"/>
          </p:nvPr>
        </p:nvSpPr>
        <p:spPr>
          <a:xfrm>
            <a:off x="2401885" y="-901700"/>
            <a:ext cx="8791575" cy="2387600"/>
          </a:xfrm>
        </p:spPr>
        <p:txBody>
          <a:bodyPr>
            <a:normAutofit/>
          </a:bodyPr>
          <a:lstStyle/>
          <a:p>
            <a:r>
              <a:rPr lang="pt-BR" sz="4000" dirty="0">
                <a:solidFill>
                  <a:srgbClr val="FFFF00"/>
                </a:solidFill>
              </a:rPr>
              <a:t>C7E – Pai Antônio e Orixá </a:t>
            </a:r>
            <a:r>
              <a:rPr lang="pt-BR" sz="4000" dirty="0" err="1">
                <a:solidFill>
                  <a:srgbClr val="FFFF00"/>
                </a:solidFill>
              </a:rPr>
              <a:t>mallet</a:t>
            </a:r>
            <a:endParaRPr lang="pt-BR" sz="4000" b="1" dirty="0">
              <a:solidFill>
                <a:srgbClr val="FFFF00"/>
              </a:solidFill>
            </a:endParaRPr>
          </a:p>
        </p:txBody>
      </p:sp>
      <p:sp>
        <p:nvSpPr>
          <p:cNvPr id="4" name="CaixaDeTexto 3">
            <a:extLst>
              <a:ext uri="{FF2B5EF4-FFF2-40B4-BE49-F238E27FC236}">
                <a16:creationId xmlns:a16="http://schemas.microsoft.com/office/drawing/2014/main" id="{5750DD8B-279B-4D88-AB86-9ECBC924A783}"/>
              </a:ext>
            </a:extLst>
          </p:cNvPr>
          <p:cNvSpPr txBox="1"/>
          <p:nvPr/>
        </p:nvSpPr>
        <p:spPr>
          <a:xfrm>
            <a:off x="6797672" y="3160692"/>
            <a:ext cx="4568823" cy="954107"/>
          </a:xfrm>
          <a:prstGeom prst="rect">
            <a:avLst/>
          </a:prstGeom>
          <a:noFill/>
        </p:spPr>
        <p:txBody>
          <a:bodyPr wrap="square" rtlCol="0">
            <a:spAutoFit/>
          </a:bodyPr>
          <a:lstStyle/>
          <a:p>
            <a:pPr marL="457200" indent="-457200">
              <a:buFont typeface="Arial" panose="020B0604020202020204" pitchFamily="34" charset="0"/>
              <a:buChar char="•"/>
            </a:pPr>
            <a:r>
              <a:rPr lang="pt-BR" sz="2800" dirty="0"/>
              <a:t>Imagem atribuída à Orixá Mallet, sem comprovação.</a:t>
            </a:r>
          </a:p>
        </p:txBody>
      </p:sp>
      <p:pic>
        <p:nvPicPr>
          <p:cNvPr id="5" name="Imagem 4">
            <a:extLst>
              <a:ext uri="{FF2B5EF4-FFF2-40B4-BE49-F238E27FC236}">
                <a16:creationId xmlns:a16="http://schemas.microsoft.com/office/drawing/2014/main" id="{CBA49C5A-00D7-4905-B8CC-18DE2D04C752}"/>
              </a:ext>
            </a:extLst>
          </p:cNvPr>
          <p:cNvPicPr>
            <a:picLocks noChangeAspect="1"/>
          </p:cNvPicPr>
          <p:nvPr/>
        </p:nvPicPr>
        <p:blipFill>
          <a:blip r:embed="rId2"/>
          <a:stretch>
            <a:fillRect/>
          </a:stretch>
        </p:blipFill>
        <p:spPr>
          <a:xfrm>
            <a:off x="2757485" y="1709736"/>
            <a:ext cx="3810000" cy="4810125"/>
          </a:xfrm>
          <a:prstGeom prst="rect">
            <a:avLst/>
          </a:prstGeom>
        </p:spPr>
      </p:pic>
    </p:spTree>
    <p:extLst>
      <p:ext uri="{BB962C8B-B14F-4D97-AF65-F5344CB8AC3E}">
        <p14:creationId xmlns:p14="http://schemas.microsoft.com/office/powerpoint/2010/main" val="2694576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0563F8-0BBB-4C51-9F1F-F065B847F015}"/>
              </a:ext>
            </a:extLst>
          </p:cNvPr>
          <p:cNvSpPr>
            <a:spLocks noGrp="1"/>
          </p:cNvSpPr>
          <p:nvPr>
            <p:ph type="ctrTitle"/>
          </p:nvPr>
        </p:nvSpPr>
        <p:spPr>
          <a:xfrm>
            <a:off x="2401885" y="-901700"/>
            <a:ext cx="8791575" cy="2387600"/>
          </a:xfrm>
        </p:spPr>
        <p:txBody>
          <a:bodyPr>
            <a:normAutofit/>
          </a:bodyPr>
          <a:lstStyle/>
          <a:p>
            <a:r>
              <a:rPr lang="pt-BR" sz="4000" dirty="0">
                <a:solidFill>
                  <a:srgbClr val="FFFF00"/>
                </a:solidFill>
              </a:rPr>
              <a:t>C7E – Pai Antônio e Orixá </a:t>
            </a:r>
            <a:r>
              <a:rPr lang="pt-BR" sz="4000" dirty="0" err="1">
                <a:solidFill>
                  <a:srgbClr val="FFFF00"/>
                </a:solidFill>
              </a:rPr>
              <a:t>mallet</a:t>
            </a:r>
            <a:endParaRPr lang="pt-BR" sz="4000" b="1" dirty="0">
              <a:solidFill>
                <a:srgbClr val="FFFF00"/>
              </a:solidFill>
            </a:endParaRPr>
          </a:p>
        </p:txBody>
      </p:sp>
      <p:sp>
        <p:nvSpPr>
          <p:cNvPr id="4" name="CaixaDeTexto 3">
            <a:extLst>
              <a:ext uri="{FF2B5EF4-FFF2-40B4-BE49-F238E27FC236}">
                <a16:creationId xmlns:a16="http://schemas.microsoft.com/office/drawing/2014/main" id="{5750DD8B-279B-4D88-AB86-9ECBC924A783}"/>
              </a:ext>
            </a:extLst>
          </p:cNvPr>
          <p:cNvSpPr txBox="1"/>
          <p:nvPr/>
        </p:nvSpPr>
        <p:spPr>
          <a:xfrm>
            <a:off x="2232023" y="1905506"/>
            <a:ext cx="9410700" cy="3970318"/>
          </a:xfrm>
          <a:prstGeom prst="rect">
            <a:avLst/>
          </a:prstGeom>
          <a:noFill/>
        </p:spPr>
        <p:txBody>
          <a:bodyPr wrap="square" rtlCol="0">
            <a:spAutoFit/>
          </a:bodyPr>
          <a:lstStyle/>
          <a:p>
            <a:r>
              <a:rPr lang="pt-BR" sz="2800" dirty="0"/>
              <a:t>“E o Orixá Mallet, de Ogum, baixou e permanece em nosso ambiente, em missão junto às Tendas criadas e dirigidas pelo Caboclo das Sete Encruzilhadas. Trouxe, do espaço, dois auxiliares, que haviam sido malaios na última encarnação, e dispõe, dentre os elementos do Caboclos das Sete Encruzilhadas, de todas as falanges de Demanda, de cinco falanges selecionadas do Povo da Costa, semelhantes as tropas de choque dos exércitos de Terra, além de arqueiros de </a:t>
            </a:r>
            <a:r>
              <a:rPr lang="pt-BR" sz="2800" dirty="0" err="1"/>
              <a:t>Euxoce</a:t>
            </a:r>
            <a:r>
              <a:rPr lang="pt-BR" sz="2800" dirty="0"/>
              <a:t> (Oxóssi), inclusive núcleos da falange fulgurante de Ubirajara.” </a:t>
            </a:r>
          </a:p>
        </p:txBody>
      </p:sp>
    </p:spTree>
    <p:extLst>
      <p:ext uri="{BB962C8B-B14F-4D97-AF65-F5344CB8AC3E}">
        <p14:creationId xmlns:p14="http://schemas.microsoft.com/office/powerpoint/2010/main" val="9992112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0563F8-0BBB-4C51-9F1F-F065B847F015}"/>
              </a:ext>
            </a:extLst>
          </p:cNvPr>
          <p:cNvSpPr>
            <a:spLocks noGrp="1"/>
          </p:cNvSpPr>
          <p:nvPr>
            <p:ph type="ctrTitle"/>
          </p:nvPr>
        </p:nvSpPr>
        <p:spPr>
          <a:xfrm>
            <a:off x="2401885" y="-901700"/>
            <a:ext cx="8791575" cy="2387600"/>
          </a:xfrm>
        </p:spPr>
        <p:txBody>
          <a:bodyPr>
            <a:normAutofit/>
          </a:bodyPr>
          <a:lstStyle/>
          <a:p>
            <a:r>
              <a:rPr lang="pt-BR" sz="4000" dirty="0">
                <a:solidFill>
                  <a:srgbClr val="FFFF00"/>
                </a:solidFill>
              </a:rPr>
              <a:t>C7E – Pai Antônio e Orixá </a:t>
            </a:r>
            <a:r>
              <a:rPr lang="pt-BR" sz="4000" dirty="0" err="1">
                <a:solidFill>
                  <a:srgbClr val="FFFF00"/>
                </a:solidFill>
              </a:rPr>
              <a:t>mallet</a:t>
            </a:r>
            <a:endParaRPr lang="pt-BR" sz="4000" b="1" dirty="0">
              <a:solidFill>
                <a:srgbClr val="FFFF00"/>
              </a:solidFill>
            </a:endParaRPr>
          </a:p>
        </p:txBody>
      </p:sp>
      <p:sp>
        <p:nvSpPr>
          <p:cNvPr id="4" name="CaixaDeTexto 3">
            <a:extLst>
              <a:ext uri="{FF2B5EF4-FFF2-40B4-BE49-F238E27FC236}">
                <a16:creationId xmlns:a16="http://schemas.microsoft.com/office/drawing/2014/main" id="{5750DD8B-279B-4D88-AB86-9ECBC924A783}"/>
              </a:ext>
            </a:extLst>
          </p:cNvPr>
          <p:cNvSpPr txBox="1"/>
          <p:nvPr/>
        </p:nvSpPr>
        <p:spPr>
          <a:xfrm>
            <a:off x="2244723" y="1384806"/>
            <a:ext cx="9410700" cy="5293757"/>
          </a:xfrm>
          <a:prstGeom prst="rect">
            <a:avLst/>
          </a:prstGeom>
          <a:noFill/>
        </p:spPr>
        <p:txBody>
          <a:bodyPr wrap="square" rtlCol="0">
            <a:spAutoFit/>
          </a:bodyPr>
          <a:lstStyle/>
          <a:p>
            <a:r>
              <a:rPr lang="pt-BR" sz="2600" dirty="0"/>
              <a:t>“Entende esse “capitão de Demanda” que as pessoas de responsabilidade nos serviços da Linha, necessitam, a quando e quando, de provas singulares, que lhes revigore a fé, e reacenda a confiança nos guias, e muitas vezes lhes dá, no decorrer dos trabalhas de sua direção. Na vez primeira em que o vi, a sua grande bondade, para estimular a minha humilde boa vontade, produziu uma daquelas esplendidas demonstrações. Estávamos cerca de 20 pessoas numa sala completamente fechada. Ele, sob a curiosidade fiscalizadora de nossos olhos, traçou alguns pontos no chão, passou em seguida a mão sobre eles, como se apanhasse alguma coisa; alçou a sinistra e, abrindo-a, largou no ar três lindas borboletas amarelas, e, espalmando a destra na minha, passou-me a terceira.” </a:t>
            </a:r>
            <a:r>
              <a:rPr lang="pt-BR" sz="2600" b="1" dirty="0"/>
              <a:t>O Espiritismo, a Magia e as Sete Linhas de Umbanda, pág. 61 </a:t>
            </a:r>
          </a:p>
        </p:txBody>
      </p:sp>
    </p:spTree>
    <p:extLst>
      <p:ext uri="{BB962C8B-B14F-4D97-AF65-F5344CB8AC3E}">
        <p14:creationId xmlns:p14="http://schemas.microsoft.com/office/powerpoint/2010/main" val="27514017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0563F8-0BBB-4C51-9F1F-F065B847F015}"/>
              </a:ext>
            </a:extLst>
          </p:cNvPr>
          <p:cNvSpPr>
            <a:spLocks noGrp="1"/>
          </p:cNvSpPr>
          <p:nvPr>
            <p:ph type="ctrTitle"/>
          </p:nvPr>
        </p:nvSpPr>
        <p:spPr>
          <a:xfrm>
            <a:off x="2401885" y="-901700"/>
            <a:ext cx="8791575" cy="2387600"/>
          </a:xfrm>
        </p:spPr>
        <p:txBody>
          <a:bodyPr>
            <a:normAutofit/>
          </a:bodyPr>
          <a:lstStyle/>
          <a:p>
            <a:r>
              <a:rPr lang="pt-BR" sz="4000" dirty="0">
                <a:solidFill>
                  <a:srgbClr val="FFFF00"/>
                </a:solidFill>
              </a:rPr>
              <a:t>C7E – Pai Antônio e Orixá </a:t>
            </a:r>
            <a:r>
              <a:rPr lang="pt-BR" sz="4000" dirty="0" err="1">
                <a:solidFill>
                  <a:srgbClr val="FFFF00"/>
                </a:solidFill>
              </a:rPr>
              <a:t>mallet</a:t>
            </a:r>
            <a:endParaRPr lang="pt-BR" sz="4000" b="1" dirty="0">
              <a:solidFill>
                <a:srgbClr val="FFFF00"/>
              </a:solidFill>
            </a:endParaRPr>
          </a:p>
        </p:txBody>
      </p:sp>
      <p:sp>
        <p:nvSpPr>
          <p:cNvPr id="4" name="CaixaDeTexto 3">
            <a:extLst>
              <a:ext uri="{FF2B5EF4-FFF2-40B4-BE49-F238E27FC236}">
                <a16:creationId xmlns:a16="http://schemas.microsoft.com/office/drawing/2014/main" id="{5750DD8B-279B-4D88-AB86-9ECBC924A783}"/>
              </a:ext>
            </a:extLst>
          </p:cNvPr>
          <p:cNvSpPr txBox="1"/>
          <p:nvPr/>
        </p:nvSpPr>
        <p:spPr>
          <a:xfrm>
            <a:off x="2270122" y="1674217"/>
            <a:ext cx="9410700" cy="4431983"/>
          </a:xfrm>
          <a:prstGeom prst="rect">
            <a:avLst/>
          </a:prstGeom>
          <a:noFill/>
        </p:spPr>
        <p:txBody>
          <a:bodyPr wrap="square" rtlCol="0">
            <a:spAutoFit/>
          </a:bodyPr>
          <a:lstStyle/>
          <a:p>
            <a:r>
              <a:rPr lang="pt-BR" sz="2800" dirty="0"/>
              <a:t>“</a:t>
            </a:r>
            <a:r>
              <a:rPr lang="pt-BR" sz="3200" dirty="0"/>
              <a:t>Príncipe reinante, na ultima encarnação, numa ilha formosa do Oriente, o delegado de Ogum é Magnânimo, porém, rigoroso, e não diverte curiosos: - ensina e defende. Exigem os seus trabalhos, tantas vezes, revestidos de transcendente beleza, a quietude plana dos campos, a oxigenada altura das montanhas, o retiro exalante das flores ou a largueza ondulosa do mar.” </a:t>
            </a:r>
            <a:r>
              <a:rPr lang="pt-BR" sz="2800" b="1" dirty="0"/>
              <a:t>O Espiritismo, a Magia e as Sete Linhas de Umbanda, pág. 63 </a:t>
            </a:r>
          </a:p>
        </p:txBody>
      </p:sp>
    </p:spTree>
    <p:extLst>
      <p:ext uri="{BB962C8B-B14F-4D97-AF65-F5344CB8AC3E}">
        <p14:creationId xmlns:p14="http://schemas.microsoft.com/office/powerpoint/2010/main" val="2998978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0563F8-0BBB-4C51-9F1F-F065B847F015}"/>
              </a:ext>
            </a:extLst>
          </p:cNvPr>
          <p:cNvSpPr>
            <a:spLocks noGrp="1"/>
          </p:cNvSpPr>
          <p:nvPr>
            <p:ph type="ctrTitle"/>
          </p:nvPr>
        </p:nvSpPr>
        <p:spPr>
          <a:xfrm>
            <a:off x="2401885" y="-901700"/>
            <a:ext cx="8791575" cy="2387600"/>
          </a:xfrm>
        </p:spPr>
        <p:txBody>
          <a:bodyPr>
            <a:normAutofit/>
          </a:bodyPr>
          <a:lstStyle/>
          <a:p>
            <a:r>
              <a:rPr lang="pt-BR" sz="4000" dirty="0">
                <a:solidFill>
                  <a:srgbClr val="FFFF00"/>
                </a:solidFill>
              </a:rPr>
              <a:t>C7E – Pai Antônio e Orixá </a:t>
            </a:r>
            <a:r>
              <a:rPr lang="pt-BR" sz="4000" dirty="0" err="1">
                <a:solidFill>
                  <a:srgbClr val="FFFF00"/>
                </a:solidFill>
              </a:rPr>
              <a:t>mallet</a:t>
            </a:r>
            <a:endParaRPr lang="pt-BR" sz="4000" b="1" dirty="0">
              <a:solidFill>
                <a:srgbClr val="FFFF00"/>
              </a:solidFill>
            </a:endParaRPr>
          </a:p>
        </p:txBody>
      </p:sp>
      <p:sp>
        <p:nvSpPr>
          <p:cNvPr id="4" name="CaixaDeTexto 3">
            <a:extLst>
              <a:ext uri="{FF2B5EF4-FFF2-40B4-BE49-F238E27FC236}">
                <a16:creationId xmlns:a16="http://schemas.microsoft.com/office/drawing/2014/main" id="{5750DD8B-279B-4D88-AB86-9ECBC924A783}"/>
              </a:ext>
            </a:extLst>
          </p:cNvPr>
          <p:cNvSpPr txBox="1"/>
          <p:nvPr/>
        </p:nvSpPr>
        <p:spPr>
          <a:xfrm>
            <a:off x="2092322" y="2144117"/>
            <a:ext cx="9410700" cy="1815882"/>
          </a:xfrm>
          <a:prstGeom prst="rect">
            <a:avLst/>
          </a:prstGeom>
          <a:noFill/>
        </p:spPr>
        <p:txBody>
          <a:bodyPr wrap="square" rtlCol="0">
            <a:spAutoFit/>
          </a:bodyPr>
          <a:lstStyle/>
          <a:p>
            <a:pPr marL="457200" indent="-457200">
              <a:buFont typeface="Arial" panose="020B0604020202020204" pitchFamily="34" charset="0"/>
              <a:buChar char="•"/>
            </a:pPr>
            <a:r>
              <a:rPr lang="pt-BR" sz="2800" dirty="0"/>
              <a:t>Pouco sabemos sobre a atuação desta entidade através de </a:t>
            </a:r>
            <a:r>
              <a:rPr lang="pt-BR" sz="2800" dirty="0" err="1"/>
              <a:t>Zélio</a:t>
            </a:r>
            <a:r>
              <a:rPr lang="pt-BR" sz="2800" dirty="0"/>
              <a:t>, porém, é certo que trabalhava ativamente para desfazer trabalhos de magias negativas e em casos de pessoas muito carregadas energeticamente.</a:t>
            </a:r>
          </a:p>
        </p:txBody>
      </p:sp>
    </p:spTree>
    <p:extLst>
      <p:ext uri="{BB962C8B-B14F-4D97-AF65-F5344CB8AC3E}">
        <p14:creationId xmlns:p14="http://schemas.microsoft.com/office/powerpoint/2010/main" val="2247626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0563F8-0BBB-4C51-9F1F-F065B847F015}"/>
              </a:ext>
            </a:extLst>
          </p:cNvPr>
          <p:cNvSpPr>
            <a:spLocks noGrp="1"/>
          </p:cNvSpPr>
          <p:nvPr>
            <p:ph type="ctrTitle"/>
          </p:nvPr>
        </p:nvSpPr>
        <p:spPr>
          <a:xfrm>
            <a:off x="2401885" y="-901700"/>
            <a:ext cx="8791575" cy="2387600"/>
          </a:xfrm>
        </p:spPr>
        <p:txBody>
          <a:bodyPr>
            <a:normAutofit/>
          </a:bodyPr>
          <a:lstStyle/>
          <a:p>
            <a:r>
              <a:rPr lang="pt-BR" sz="4000" dirty="0">
                <a:solidFill>
                  <a:srgbClr val="FFFF00"/>
                </a:solidFill>
              </a:rPr>
              <a:t>C7E – Pai Antônio e Orixá </a:t>
            </a:r>
            <a:r>
              <a:rPr lang="pt-BR" sz="4000" dirty="0" err="1">
                <a:solidFill>
                  <a:srgbClr val="FFFF00"/>
                </a:solidFill>
              </a:rPr>
              <a:t>mallet</a:t>
            </a:r>
            <a:endParaRPr lang="pt-BR" sz="4000" b="1" dirty="0">
              <a:solidFill>
                <a:srgbClr val="FFFF00"/>
              </a:solidFill>
            </a:endParaRPr>
          </a:p>
        </p:txBody>
      </p:sp>
      <p:sp>
        <p:nvSpPr>
          <p:cNvPr id="4" name="CaixaDeTexto 3">
            <a:extLst>
              <a:ext uri="{FF2B5EF4-FFF2-40B4-BE49-F238E27FC236}">
                <a16:creationId xmlns:a16="http://schemas.microsoft.com/office/drawing/2014/main" id="{5750DD8B-279B-4D88-AB86-9ECBC924A783}"/>
              </a:ext>
            </a:extLst>
          </p:cNvPr>
          <p:cNvSpPr txBox="1"/>
          <p:nvPr/>
        </p:nvSpPr>
        <p:spPr>
          <a:xfrm>
            <a:off x="2092323" y="1638300"/>
            <a:ext cx="9410700" cy="4832092"/>
          </a:xfrm>
          <a:prstGeom prst="rect">
            <a:avLst/>
          </a:prstGeom>
          <a:noFill/>
        </p:spPr>
        <p:txBody>
          <a:bodyPr wrap="square" rtlCol="0">
            <a:spAutoFit/>
          </a:bodyPr>
          <a:lstStyle/>
          <a:p>
            <a:r>
              <a:rPr lang="pt-BR" sz="2800" dirty="0"/>
              <a:t>“Se alguma vez tenho estado em contato consciente com algum espírito de luz, esses espírito é, sem duvida, aquele que se apresenta sob o aspecto agreste, e o nome bárbaro de Caboclo das Sete Encruzilhadas. </a:t>
            </a:r>
            <a:r>
              <a:rPr lang="pt-BR" sz="2800" dirty="0" err="1"/>
              <a:t>Sentido-o</a:t>
            </a:r>
            <a:r>
              <a:rPr lang="pt-BR" sz="2800" dirty="0"/>
              <a:t> ao nosso lado, pelo bem estar espiritual que nos envolve e sensibiliza, pressentimos a grandeza infinita de Deus, e, guiados pela sua proteção, recebemos e suportamos os sofrimentos com uma serenidade, quase ingênua, comparável ao enlevo das crianças, nas estampas sacras, contemplando, da beira do abismo, sob às azas de um anjo, as estrelas do céu.” </a:t>
            </a:r>
            <a:r>
              <a:rPr lang="pt-BR" sz="2800" b="1" dirty="0"/>
              <a:t>O Espiritismo, a Magia e as Sete Linhas de Umbanda – Leal de Souza, pág. 66</a:t>
            </a:r>
          </a:p>
        </p:txBody>
      </p:sp>
    </p:spTree>
    <p:extLst>
      <p:ext uri="{BB962C8B-B14F-4D97-AF65-F5344CB8AC3E}">
        <p14:creationId xmlns:p14="http://schemas.microsoft.com/office/powerpoint/2010/main" val="2895473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0563F8-0BBB-4C51-9F1F-F065B847F015}"/>
              </a:ext>
            </a:extLst>
          </p:cNvPr>
          <p:cNvSpPr>
            <a:spLocks noGrp="1"/>
          </p:cNvSpPr>
          <p:nvPr>
            <p:ph type="ctrTitle"/>
          </p:nvPr>
        </p:nvSpPr>
        <p:spPr>
          <a:xfrm>
            <a:off x="2401885" y="-901700"/>
            <a:ext cx="8791575" cy="2387600"/>
          </a:xfrm>
        </p:spPr>
        <p:txBody>
          <a:bodyPr>
            <a:normAutofit/>
          </a:bodyPr>
          <a:lstStyle/>
          <a:p>
            <a:r>
              <a:rPr lang="pt-BR" sz="4000" dirty="0">
                <a:solidFill>
                  <a:srgbClr val="FFFF00"/>
                </a:solidFill>
              </a:rPr>
              <a:t>C7E – Pai Antônio e Orixá </a:t>
            </a:r>
            <a:r>
              <a:rPr lang="pt-BR" sz="4000" dirty="0" err="1">
                <a:solidFill>
                  <a:srgbClr val="FFFF00"/>
                </a:solidFill>
              </a:rPr>
              <a:t>mallet</a:t>
            </a:r>
            <a:endParaRPr lang="pt-BR" sz="4000" b="1" dirty="0">
              <a:solidFill>
                <a:srgbClr val="FFFF00"/>
              </a:solidFill>
            </a:endParaRPr>
          </a:p>
        </p:txBody>
      </p:sp>
      <p:pic>
        <p:nvPicPr>
          <p:cNvPr id="5" name="Imagem 4">
            <a:extLst>
              <a:ext uri="{FF2B5EF4-FFF2-40B4-BE49-F238E27FC236}">
                <a16:creationId xmlns:a16="http://schemas.microsoft.com/office/drawing/2014/main" id="{DAFB3D03-0199-47A3-BCAE-BB9833C96E38}"/>
              </a:ext>
            </a:extLst>
          </p:cNvPr>
          <p:cNvPicPr>
            <a:picLocks noChangeAspect="1"/>
          </p:cNvPicPr>
          <p:nvPr/>
        </p:nvPicPr>
        <p:blipFill>
          <a:blip r:embed="rId2"/>
          <a:stretch>
            <a:fillRect/>
          </a:stretch>
        </p:blipFill>
        <p:spPr>
          <a:xfrm>
            <a:off x="2401885" y="1612900"/>
            <a:ext cx="3751262" cy="4770473"/>
          </a:xfrm>
          <a:prstGeom prst="rect">
            <a:avLst/>
          </a:prstGeom>
        </p:spPr>
      </p:pic>
      <p:sp>
        <p:nvSpPr>
          <p:cNvPr id="6" name="CaixaDeTexto 5">
            <a:extLst>
              <a:ext uri="{FF2B5EF4-FFF2-40B4-BE49-F238E27FC236}">
                <a16:creationId xmlns:a16="http://schemas.microsoft.com/office/drawing/2014/main" id="{DE4AB922-CE5C-4644-B8F9-0C041FB5F9EE}"/>
              </a:ext>
            </a:extLst>
          </p:cNvPr>
          <p:cNvSpPr txBox="1"/>
          <p:nvPr/>
        </p:nvSpPr>
        <p:spPr>
          <a:xfrm>
            <a:off x="6578600" y="2408910"/>
            <a:ext cx="3530600" cy="2246769"/>
          </a:xfrm>
          <a:prstGeom prst="rect">
            <a:avLst/>
          </a:prstGeom>
          <a:noFill/>
        </p:spPr>
        <p:txBody>
          <a:bodyPr wrap="square" rtlCol="0">
            <a:spAutoFit/>
          </a:bodyPr>
          <a:lstStyle/>
          <a:p>
            <a:r>
              <a:rPr lang="pt-BR" sz="2800" dirty="0"/>
              <a:t>Pintura da Tenda Espírita Nossa Senhora da Piedade retratando o Caboclo das Sete Encruzilhadas.</a:t>
            </a:r>
          </a:p>
        </p:txBody>
      </p:sp>
    </p:spTree>
    <p:extLst>
      <p:ext uri="{BB962C8B-B14F-4D97-AF65-F5344CB8AC3E}">
        <p14:creationId xmlns:p14="http://schemas.microsoft.com/office/powerpoint/2010/main" val="246918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0563F8-0BBB-4C51-9F1F-F065B847F015}"/>
              </a:ext>
            </a:extLst>
          </p:cNvPr>
          <p:cNvSpPr>
            <a:spLocks noGrp="1"/>
          </p:cNvSpPr>
          <p:nvPr>
            <p:ph type="ctrTitle"/>
          </p:nvPr>
        </p:nvSpPr>
        <p:spPr>
          <a:xfrm>
            <a:off x="2401885" y="-901700"/>
            <a:ext cx="8791575" cy="2387600"/>
          </a:xfrm>
        </p:spPr>
        <p:txBody>
          <a:bodyPr>
            <a:normAutofit/>
          </a:bodyPr>
          <a:lstStyle/>
          <a:p>
            <a:r>
              <a:rPr lang="pt-BR" sz="4000" dirty="0">
                <a:solidFill>
                  <a:srgbClr val="FFFF00"/>
                </a:solidFill>
              </a:rPr>
              <a:t>C7E – Pai Antônio e Orixá </a:t>
            </a:r>
            <a:r>
              <a:rPr lang="pt-BR" sz="4000" dirty="0" err="1">
                <a:solidFill>
                  <a:srgbClr val="FFFF00"/>
                </a:solidFill>
              </a:rPr>
              <a:t>mallet</a:t>
            </a:r>
            <a:endParaRPr lang="pt-BR" sz="4000" b="1" dirty="0">
              <a:solidFill>
                <a:srgbClr val="FFFF00"/>
              </a:solidFill>
            </a:endParaRPr>
          </a:p>
        </p:txBody>
      </p:sp>
      <p:sp>
        <p:nvSpPr>
          <p:cNvPr id="4" name="CaixaDeTexto 3">
            <a:extLst>
              <a:ext uri="{FF2B5EF4-FFF2-40B4-BE49-F238E27FC236}">
                <a16:creationId xmlns:a16="http://schemas.microsoft.com/office/drawing/2014/main" id="{5750DD8B-279B-4D88-AB86-9ECBC924A783}"/>
              </a:ext>
            </a:extLst>
          </p:cNvPr>
          <p:cNvSpPr txBox="1"/>
          <p:nvPr/>
        </p:nvSpPr>
        <p:spPr>
          <a:xfrm>
            <a:off x="2092323" y="1638300"/>
            <a:ext cx="9410700" cy="4832092"/>
          </a:xfrm>
          <a:prstGeom prst="rect">
            <a:avLst/>
          </a:prstGeom>
          <a:noFill/>
        </p:spPr>
        <p:txBody>
          <a:bodyPr wrap="square" rtlCol="0">
            <a:spAutoFit/>
          </a:bodyPr>
          <a:lstStyle/>
          <a:p>
            <a:r>
              <a:rPr lang="pt-BR" sz="2800" dirty="0"/>
              <a:t>“Estava esse espírito no espaço, no ponto de interseção de sete caminhos, chorando sem saber o rumo que tomasse, quando lhe apareceu, na sua inefável doçura, Jesus e, mostrando-lhe , numa região da Terra, as tragédias da dor e os dramas da paixão humana, indicou-lhe o caminho a seguir, como missionário do consolo e da redenção. E em lembrança desse incomparável minuto de sua eternidade e para se colocar ao nível dos trabalhadores mais humildes, o mensageiro do Cristo tirou o seu nome do numero dos caminhos que os desorientavam, e ficou sendo o Caboclo das Sete Encruzilhadas”. </a:t>
            </a:r>
            <a:r>
              <a:rPr lang="pt-BR" sz="2800" b="1" dirty="0"/>
              <a:t>O Espiritismo, a Magia e as Sete Linhas de Umbanda – Leal de Souza, pág. 66</a:t>
            </a:r>
          </a:p>
        </p:txBody>
      </p:sp>
    </p:spTree>
    <p:extLst>
      <p:ext uri="{BB962C8B-B14F-4D97-AF65-F5344CB8AC3E}">
        <p14:creationId xmlns:p14="http://schemas.microsoft.com/office/powerpoint/2010/main" val="552017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0563F8-0BBB-4C51-9F1F-F065B847F015}"/>
              </a:ext>
            </a:extLst>
          </p:cNvPr>
          <p:cNvSpPr>
            <a:spLocks noGrp="1"/>
          </p:cNvSpPr>
          <p:nvPr>
            <p:ph type="ctrTitle"/>
          </p:nvPr>
        </p:nvSpPr>
        <p:spPr>
          <a:xfrm>
            <a:off x="2401885" y="-901700"/>
            <a:ext cx="8791575" cy="2387600"/>
          </a:xfrm>
        </p:spPr>
        <p:txBody>
          <a:bodyPr>
            <a:normAutofit/>
          </a:bodyPr>
          <a:lstStyle/>
          <a:p>
            <a:r>
              <a:rPr lang="pt-BR" sz="4000" dirty="0">
                <a:solidFill>
                  <a:srgbClr val="FFFF00"/>
                </a:solidFill>
              </a:rPr>
              <a:t>C7E – Pai Antônio e Orixá </a:t>
            </a:r>
            <a:r>
              <a:rPr lang="pt-BR" sz="4000" dirty="0" err="1">
                <a:solidFill>
                  <a:srgbClr val="FFFF00"/>
                </a:solidFill>
              </a:rPr>
              <a:t>mallet</a:t>
            </a:r>
            <a:endParaRPr lang="pt-BR" sz="4000" b="1" dirty="0">
              <a:solidFill>
                <a:srgbClr val="FFFF00"/>
              </a:solidFill>
            </a:endParaRPr>
          </a:p>
        </p:txBody>
      </p:sp>
      <p:sp>
        <p:nvSpPr>
          <p:cNvPr id="4" name="CaixaDeTexto 3">
            <a:extLst>
              <a:ext uri="{FF2B5EF4-FFF2-40B4-BE49-F238E27FC236}">
                <a16:creationId xmlns:a16="http://schemas.microsoft.com/office/drawing/2014/main" id="{5750DD8B-279B-4D88-AB86-9ECBC924A783}"/>
              </a:ext>
            </a:extLst>
          </p:cNvPr>
          <p:cNvSpPr txBox="1"/>
          <p:nvPr/>
        </p:nvSpPr>
        <p:spPr>
          <a:xfrm>
            <a:off x="7061199" y="1870501"/>
            <a:ext cx="3502023" cy="4247317"/>
          </a:xfrm>
          <a:prstGeom prst="rect">
            <a:avLst/>
          </a:prstGeom>
          <a:noFill/>
        </p:spPr>
        <p:txBody>
          <a:bodyPr wrap="square" rtlCol="0">
            <a:spAutoFit/>
          </a:bodyPr>
          <a:lstStyle/>
          <a:p>
            <a:r>
              <a:rPr lang="pt-BR" sz="2700" dirty="0"/>
              <a:t>Imagem de Pai Antônio, Preto-Velho que trabalhava com </a:t>
            </a:r>
            <a:r>
              <a:rPr lang="pt-BR" sz="2700" dirty="0" err="1"/>
              <a:t>Zélio</a:t>
            </a:r>
            <a:r>
              <a:rPr lang="pt-BR" sz="2700" dirty="0"/>
              <a:t> de Moraes e entidade bastante influente na formação da Umbanda. Foi ele quem trouxe o sincretismo entre Santos e Orixás para a religião.</a:t>
            </a:r>
            <a:endParaRPr lang="pt-BR" sz="2700" b="1" dirty="0"/>
          </a:p>
        </p:txBody>
      </p:sp>
      <p:pic>
        <p:nvPicPr>
          <p:cNvPr id="5" name="Imagem 4">
            <a:extLst>
              <a:ext uri="{FF2B5EF4-FFF2-40B4-BE49-F238E27FC236}">
                <a16:creationId xmlns:a16="http://schemas.microsoft.com/office/drawing/2014/main" id="{4AB95252-7405-476E-920D-C8904B9C1A5E}"/>
              </a:ext>
            </a:extLst>
          </p:cNvPr>
          <p:cNvPicPr>
            <a:picLocks noChangeAspect="1"/>
          </p:cNvPicPr>
          <p:nvPr/>
        </p:nvPicPr>
        <p:blipFill>
          <a:blip r:embed="rId2"/>
          <a:stretch>
            <a:fillRect/>
          </a:stretch>
        </p:blipFill>
        <p:spPr>
          <a:xfrm>
            <a:off x="2406650" y="1545818"/>
            <a:ext cx="3689350" cy="4572000"/>
          </a:xfrm>
          <a:prstGeom prst="rect">
            <a:avLst/>
          </a:prstGeom>
        </p:spPr>
      </p:pic>
    </p:spTree>
    <p:extLst>
      <p:ext uri="{BB962C8B-B14F-4D97-AF65-F5344CB8AC3E}">
        <p14:creationId xmlns:p14="http://schemas.microsoft.com/office/powerpoint/2010/main" val="3372425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0563F8-0BBB-4C51-9F1F-F065B847F015}"/>
              </a:ext>
            </a:extLst>
          </p:cNvPr>
          <p:cNvSpPr>
            <a:spLocks noGrp="1"/>
          </p:cNvSpPr>
          <p:nvPr>
            <p:ph type="ctrTitle"/>
          </p:nvPr>
        </p:nvSpPr>
        <p:spPr>
          <a:xfrm>
            <a:off x="2401885" y="-901700"/>
            <a:ext cx="8791575" cy="2387600"/>
          </a:xfrm>
        </p:spPr>
        <p:txBody>
          <a:bodyPr>
            <a:normAutofit/>
          </a:bodyPr>
          <a:lstStyle/>
          <a:p>
            <a:r>
              <a:rPr lang="pt-BR" sz="4000" dirty="0">
                <a:solidFill>
                  <a:srgbClr val="FFFF00"/>
                </a:solidFill>
              </a:rPr>
              <a:t>C7E – Pai Antônio e Orixá </a:t>
            </a:r>
            <a:r>
              <a:rPr lang="pt-BR" sz="4000" dirty="0" err="1">
                <a:solidFill>
                  <a:srgbClr val="FFFF00"/>
                </a:solidFill>
              </a:rPr>
              <a:t>mallet</a:t>
            </a:r>
            <a:endParaRPr lang="pt-BR" sz="4000" b="1" dirty="0">
              <a:solidFill>
                <a:srgbClr val="FFFF00"/>
              </a:solidFill>
            </a:endParaRPr>
          </a:p>
        </p:txBody>
      </p:sp>
      <p:sp>
        <p:nvSpPr>
          <p:cNvPr id="4" name="CaixaDeTexto 3">
            <a:extLst>
              <a:ext uri="{FF2B5EF4-FFF2-40B4-BE49-F238E27FC236}">
                <a16:creationId xmlns:a16="http://schemas.microsoft.com/office/drawing/2014/main" id="{5750DD8B-279B-4D88-AB86-9ECBC924A783}"/>
              </a:ext>
            </a:extLst>
          </p:cNvPr>
          <p:cNvSpPr txBox="1"/>
          <p:nvPr/>
        </p:nvSpPr>
        <p:spPr>
          <a:xfrm>
            <a:off x="2092323" y="1638300"/>
            <a:ext cx="9410700" cy="4401205"/>
          </a:xfrm>
          <a:prstGeom prst="rect">
            <a:avLst/>
          </a:prstGeom>
          <a:noFill/>
        </p:spPr>
        <p:txBody>
          <a:bodyPr wrap="square" rtlCol="0">
            <a:spAutoFit/>
          </a:bodyPr>
          <a:lstStyle/>
          <a:p>
            <a:r>
              <a:rPr lang="pt-BR" sz="2700" dirty="0"/>
              <a:t>“</a:t>
            </a:r>
            <a:r>
              <a:rPr lang="pt-BR" sz="2800" dirty="0"/>
              <a:t>Uma ocasião, numa pequena reunião de cinco pessoas, um protetor caboclo descarregava os maus fluidos de uma senhora, enquanto também incorporado, um preto velho, Pai Antônio, fumava um cachimbo, observando a descarga. </a:t>
            </a:r>
          </a:p>
          <a:p>
            <a:endParaRPr lang="pt-BR" sz="2800" dirty="0"/>
          </a:p>
          <a:p>
            <a:pPr marL="457200" indent="-457200">
              <a:buFontTx/>
              <a:buChar char="-"/>
            </a:pPr>
            <a:r>
              <a:rPr lang="pt-BR" sz="2800" dirty="0"/>
              <a:t>Cuidado, caboclo - avisou o preto. O coração dessa filha não está batendo de acordo com o pulso. </a:t>
            </a:r>
          </a:p>
          <a:p>
            <a:endParaRPr lang="pt-BR" sz="2800" dirty="0"/>
          </a:p>
          <a:p>
            <a:r>
              <a:rPr lang="pt-BR" sz="2800" dirty="0"/>
              <a:t>- Como é que Pai Antônio viu isso? Deixe verificar, pediu um médico presente à sessão. </a:t>
            </a:r>
            <a:endParaRPr lang="pt-BR" sz="2700" b="1" dirty="0"/>
          </a:p>
        </p:txBody>
      </p:sp>
    </p:spTree>
    <p:extLst>
      <p:ext uri="{BB962C8B-B14F-4D97-AF65-F5344CB8AC3E}">
        <p14:creationId xmlns:p14="http://schemas.microsoft.com/office/powerpoint/2010/main" val="3918345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0563F8-0BBB-4C51-9F1F-F065B847F015}"/>
              </a:ext>
            </a:extLst>
          </p:cNvPr>
          <p:cNvSpPr>
            <a:spLocks noGrp="1"/>
          </p:cNvSpPr>
          <p:nvPr>
            <p:ph type="ctrTitle"/>
          </p:nvPr>
        </p:nvSpPr>
        <p:spPr>
          <a:xfrm>
            <a:off x="2401885" y="-901700"/>
            <a:ext cx="8791575" cy="2387600"/>
          </a:xfrm>
        </p:spPr>
        <p:txBody>
          <a:bodyPr>
            <a:normAutofit/>
          </a:bodyPr>
          <a:lstStyle/>
          <a:p>
            <a:r>
              <a:rPr lang="pt-BR" sz="4000" dirty="0">
                <a:solidFill>
                  <a:srgbClr val="FFFF00"/>
                </a:solidFill>
              </a:rPr>
              <a:t>C7E – Pai Antônio e Orixá </a:t>
            </a:r>
            <a:r>
              <a:rPr lang="pt-BR" sz="4000" dirty="0" err="1">
                <a:solidFill>
                  <a:srgbClr val="FFFF00"/>
                </a:solidFill>
              </a:rPr>
              <a:t>mallet</a:t>
            </a:r>
            <a:endParaRPr lang="pt-BR" sz="4000" b="1" dirty="0">
              <a:solidFill>
                <a:srgbClr val="FFFF00"/>
              </a:solidFill>
            </a:endParaRPr>
          </a:p>
        </p:txBody>
      </p:sp>
      <p:sp>
        <p:nvSpPr>
          <p:cNvPr id="4" name="CaixaDeTexto 3">
            <a:extLst>
              <a:ext uri="{FF2B5EF4-FFF2-40B4-BE49-F238E27FC236}">
                <a16:creationId xmlns:a16="http://schemas.microsoft.com/office/drawing/2014/main" id="{5750DD8B-279B-4D88-AB86-9ECBC924A783}"/>
              </a:ext>
            </a:extLst>
          </p:cNvPr>
          <p:cNvSpPr txBox="1"/>
          <p:nvPr/>
        </p:nvSpPr>
        <p:spPr>
          <a:xfrm>
            <a:off x="2308223" y="1456521"/>
            <a:ext cx="9410700" cy="5401479"/>
          </a:xfrm>
          <a:prstGeom prst="rect">
            <a:avLst/>
          </a:prstGeom>
          <a:noFill/>
        </p:spPr>
        <p:txBody>
          <a:bodyPr wrap="square" rtlCol="0">
            <a:spAutoFit/>
          </a:bodyPr>
          <a:lstStyle/>
          <a:p>
            <a:r>
              <a:rPr lang="pt-BR" sz="2300" dirty="0"/>
              <a:t>“Depois da verificação, confirmou o aviso do preto, que o surpreendeu de novo, emitindo um termo técnico da medicina, e explicando que o fenômeno não provinha, como acreditava o clínico, de suas causas fisiológicas, porém de ação fluídica, tanto que terminada a descarga, se restabelecia a circulação normal no organismo da dama. E assim aconteceu. </a:t>
            </a:r>
          </a:p>
          <a:p>
            <a:endParaRPr lang="pt-BR" sz="2300" b="1" dirty="0"/>
          </a:p>
          <a:p>
            <a:pPr marL="342900" indent="-342900">
              <a:buFontTx/>
              <a:buChar char="-"/>
            </a:pPr>
            <a:r>
              <a:rPr lang="pt-BR" sz="2300" dirty="0"/>
              <a:t>Pai </a:t>
            </a:r>
            <a:r>
              <a:rPr lang="pt-BR" sz="2300" dirty="0" err="1"/>
              <a:t>Antonio</a:t>
            </a:r>
            <a:r>
              <a:rPr lang="pt-BR" sz="2300" dirty="0"/>
              <a:t> não pode ser o espírito de um preto da África e não se compreende que baixe para fumar cachimbo e falar língua inferior ao </a:t>
            </a:r>
            <a:r>
              <a:rPr lang="pt-BR" sz="2300" dirty="0" err="1"/>
              <a:t>cassanje</a:t>
            </a:r>
            <a:r>
              <a:rPr lang="pt-BR" sz="2300" dirty="0"/>
              <a:t> (dialeto crioulo do português falado nessa região; por ext. português mal falado e escrito.) </a:t>
            </a:r>
          </a:p>
          <a:p>
            <a:endParaRPr lang="pt-BR" sz="2300" dirty="0"/>
          </a:p>
          <a:p>
            <a:pPr marL="342900" indent="-342900">
              <a:buFontTx/>
              <a:buChar char="-"/>
            </a:pPr>
            <a:r>
              <a:rPr lang="pt-BR" sz="2300" dirty="0"/>
              <a:t>Eu sou preto, meu filho. </a:t>
            </a:r>
          </a:p>
          <a:p>
            <a:endParaRPr lang="pt-BR" sz="2300" dirty="0"/>
          </a:p>
          <a:p>
            <a:r>
              <a:rPr lang="pt-BR" sz="2300" dirty="0"/>
              <a:t>- Não, Pai </a:t>
            </a:r>
            <a:r>
              <a:rPr lang="pt-BR" sz="2300" dirty="0" err="1"/>
              <a:t>Antonio</a:t>
            </a:r>
            <a:r>
              <a:rPr lang="pt-BR" sz="2300" dirty="0"/>
              <a:t>. O senhor sabe mais medicina do que eu. Por que fala desse modo? Há de ser por alguma razão.</a:t>
            </a:r>
            <a:endParaRPr lang="pt-BR" sz="2300" b="1" dirty="0"/>
          </a:p>
        </p:txBody>
      </p:sp>
    </p:spTree>
    <p:extLst>
      <p:ext uri="{BB962C8B-B14F-4D97-AF65-F5344CB8AC3E}">
        <p14:creationId xmlns:p14="http://schemas.microsoft.com/office/powerpoint/2010/main" val="3745740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0563F8-0BBB-4C51-9F1F-F065B847F015}"/>
              </a:ext>
            </a:extLst>
          </p:cNvPr>
          <p:cNvSpPr>
            <a:spLocks noGrp="1"/>
          </p:cNvSpPr>
          <p:nvPr>
            <p:ph type="ctrTitle"/>
          </p:nvPr>
        </p:nvSpPr>
        <p:spPr>
          <a:xfrm>
            <a:off x="2401885" y="-901700"/>
            <a:ext cx="8791575" cy="2387600"/>
          </a:xfrm>
        </p:spPr>
        <p:txBody>
          <a:bodyPr>
            <a:normAutofit/>
          </a:bodyPr>
          <a:lstStyle/>
          <a:p>
            <a:r>
              <a:rPr lang="pt-BR" sz="4000" dirty="0">
                <a:solidFill>
                  <a:srgbClr val="FFFF00"/>
                </a:solidFill>
              </a:rPr>
              <a:t>C7E – Pai Antônio e Orixá </a:t>
            </a:r>
            <a:r>
              <a:rPr lang="pt-BR" sz="4000" dirty="0" err="1">
                <a:solidFill>
                  <a:srgbClr val="FFFF00"/>
                </a:solidFill>
              </a:rPr>
              <a:t>mallet</a:t>
            </a:r>
            <a:endParaRPr lang="pt-BR" sz="4000" b="1" dirty="0">
              <a:solidFill>
                <a:srgbClr val="FFFF00"/>
              </a:solidFill>
            </a:endParaRPr>
          </a:p>
        </p:txBody>
      </p:sp>
      <p:sp>
        <p:nvSpPr>
          <p:cNvPr id="4" name="CaixaDeTexto 3">
            <a:extLst>
              <a:ext uri="{FF2B5EF4-FFF2-40B4-BE49-F238E27FC236}">
                <a16:creationId xmlns:a16="http://schemas.microsoft.com/office/drawing/2014/main" id="{5750DD8B-279B-4D88-AB86-9ECBC924A783}"/>
              </a:ext>
            </a:extLst>
          </p:cNvPr>
          <p:cNvSpPr txBox="1"/>
          <p:nvPr/>
        </p:nvSpPr>
        <p:spPr>
          <a:xfrm>
            <a:off x="2232023" y="1905506"/>
            <a:ext cx="9410700" cy="3046988"/>
          </a:xfrm>
          <a:prstGeom prst="rect">
            <a:avLst/>
          </a:prstGeom>
          <a:noFill/>
        </p:spPr>
        <p:txBody>
          <a:bodyPr wrap="square" rtlCol="0">
            <a:spAutoFit/>
          </a:bodyPr>
          <a:lstStyle/>
          <a:p>
            <a:r>
              <a:rPr lang="pt-BR" sz="2800" dirty="0"/>
              <a:t>“</a:t>
            </a:r>
            <a:r>
              <a:rPr lang="pt-BR" sz="3200" dirty="0"/>
              <a:t>Eu não baixo em roda de doutores. Doutor, aqui só há um, que és tu, e nem sempre vens cá. Depois, meu filho, se eu começo a falar língua de branco, posso ficar tão pretensioso como tu, que dizes saber menos medicina de que eu”. </a:t>
            </a:r>
            <a:r>
              <a:rPr lang="pt-BR" sz="3200" b="1" dirty="0"/>
              <a:t>O Espiritismo, a Magia e as Sete Linhas de Umbanda – Leal de Souza</a:t>
            </a:r>
            <a:endParaRPr lang="pt-BR" sz="2800" b="1" dirty="0"/>
          </a:p>
        </p:txBody>
      </p:sp>
    </p:spTree>
    <p:extLst>
      <p:ext uri="{BB962C8B-B14F-4D97-AF65-F5344CB8AC3E}">
        <p14:creationId xmlns:p14="http://schemas.microsoft.com/office/powerpoint/2010/main" val="4181235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0563F8-0BBB-4C51-9F1F-F065B847F015}"/>
              </a:ext>
            </a:extLst>
          </p:cNvPr>
          <p:cNvSpPr>
            <a:spLocks noGrp="1"/>
          </p:cNvSpPr>
          <p:nvPr>
            <p:ph type="ctrTitle"/>
          </p:nvPr>
        </p:nvSpPr>
        <p:spPr>
          <a:xfrm>
            <a:off x="2401885" y="-901700"/>
            <a:ext cx="8791575" cy="2387600"/>
          </a:xfrm>
        </p:spPr>
        <p:txBody>
          <a:bodyPr>
            <a:normAutofit/>
          </a:bodyPr>
          <a:lstStyle/>
          <a:p>
            <a:r>
              <a:rPr lang="pt-BR" sz="4000" dirty="0">
                <a:solidFill>
                  <a:srgbClr val="FFFF00"/>
                </a:solidFill>
              </a:rPr>
              <a:t>C7E – Pai Antônio e Orixá </a:t>
            </a:r>
            <a:r>
              <a:rPr lang="pt-BR" sz="4000" dirty="0" err="1">
                <a:solidFill>
                  <a:srgbClr val="FFFF00"/>
                </a:solidFill>
              </a:rPr>
              <a:t>mallet</a:t>
            </a:r>
            <a:endParaRPr lang="pt-BR" sz="4000" b="1" dirty="0">
              <a:solidFill>
                <a:srgbClr val="FFFF00"/>
              </a:solidFill>
            </a:endParaRPr>
          </a:p>
        </p:txBody>
      </p:sp>
      <p:sp>
        <p:nvSpPr>
          <p:cNvPr id="4" name="CaixaDeTexto 3">
            <a:extLst>
              <a:ext uri="{FF2B5EF4-FFF2-40B4-BE49-F238E27FC236}">
                <a16:creationId xmlns:a16="http://schemas.microsoft.com/office/drawing/2014/main" id="{5750DD8B-279B-4D88-AB86-9ECBC924A783}"/>
              </a:ext>
            </a:extLst>
          </p:cNvPr>
          <p:cNvSpPr txBox="1"/>
          <p:nvPr/>
        </p:nvSpPr>
        <p:spPr>
          <a:xfrm>
            <a:off x="2232023" y="1905506"/>
            <a:ext cx="9410700" cy="2677656"/>
          </a:xfrm>
          <a:prstGeom prst="rect">
            <a:avLst/>
          </a:prstGeom>
          <a:noFill/>
        </p:spPr>
        <p:txBody>
          <a:bodyPr wrap="square" rtlCol="0">
            <a:spAutoFit/>
          </a:bodyPr>
          <a:lstStyle/>
          <a:p>
            <a:pPr marL="457200" indent="-457200">
              <a:buFont typeface="Arial" panose="020B0604020202020204" pitchFamily="34" charset="0"/>
              <a:buChar char="•"/>
            </a:pPr>
            <a:r>
              <a:rPr lang="pt-BR" sz="2800" dirty="0"/>
              <a:t>Pai Antônio foi, ainda, a entidade responsável por introduzir o Cachimbo nos trabalhos espirituais ;</a:t>
            </a:r>
          </a:p>
          <a:p>
            <a:endParaRPr lang="pt-BR" sz="2800" dirty="0"/>
          </a:p>
          <a:p>
            <a:pPr marL="457200" indent="-457200">
              <a:buFont typeface="Arial" panose="020B0604020202020204" pitchFamily="34" charset="0"/>
              <a:buChar char="•"/>
            </a:pPr>
            <a:r>
              <a:rPr lang="pt-BR" sz="2800" dirty="0"/>
              <a:t>E foi quem trouxe para a Umbanda o fio de contas (guias) a serem cruzadas pelas entidades e usadas comumente nos trabalhos espirituais hoje em dia.</a:t>
            </a:r>
          </a:p>
        </p:txBody>
      </p:sp>
    </p:spTree>
    <p:extLst>
      <p:ext uri="{BB962C8B-B14F-4D97-AF65-F5344CB8AC3E}">
        <p14:creationId xmlns:p14="http://schemas.microsoft.com/office/powerpoint/2010/main" val="7991056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o">
  <a:themeElements>
    <a:clrScheme name="Circuit">
      <a:dk1>
        <a:sysClr val="windowText" lastClr="000000"/>
      </a:dk1>
      <a:lt1>
        <a:sysClr val="window" lastClr="FFFFFF"/>
      </a:lt1>
      <a:dk2>
        <a:srgbClr val="8D1E14"/>
      </a:dk2>
      <a:lt2>
        <a:srgbClr val="FF744E"/>
      </a:lt2>
      <a:accent1>
        <a:srgbClr val="E9B758"/>
      </a:accent1>
      <a:accent2>
        <a:srgbClr val="FE8943"/>
      </a:accent2>
      <a:accent3>
        <a:srgbClr val="AEA27C"/>
      </a:accent3>
      <a:accent4>
        <a:srgbClr val="90B46E"/>
      </a:accent4>
      <a:accent5>
        <a:srgbClr val="71AEC1"/>
      </a:accent5>
      <a:accent6>
        <a:srgbClr val="C98DE7"/>
      </a:accent6>
      <a:hlink>
        <a:srgbClr val="FF7A22"/>
      </a:hlink>
      <a:folHlink>
        <a:srgbClr val="FDCD86"/>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88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2000"/>
                <a:satMod val="150000"/>
                <a:lumMod val="15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971C58-AB76-4A2A-B231-5F8CA03CF491}"/>
    </a:ext>
  </a:extLst>
</a:theme>
</file>

<file path=docProps/app.xml><?xml version="1.0" encoding="utf-8"?>
<Properties xmlns="http://schemas.openxmlformats.org/officeDocument/2006/extended-properties" xmlns:vt="http://schemas.openxmlformats.org/officeDocument/2006/docPropsVTypes">
  <Template>TM04033919[[fn=Circuito]]</Template>
  <TotalTime>52</TotalTime>
  <Words>1154</Words>
  <Application>Microsoft Office PowerPoint</Application>
  <PresentationFormat>Widescreen</PresentationFormat>
  <Paragraphs>40</Paragraphs>
  <Slides>14</Slides>
  <Notes>0</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14</vt:i4>
      </vt:variant>
    </vt:vector>
  </HeadingPairs>
  <TitlesOfParts>
    <vt:vector size="17" baseType="lpstr">
      <vt:lpstr>Arial</vt:lpstr>
      <vt:lpstr>Tw Cen MT</vt:lpstr>
      <vt:lpstr>Circuito</vt:lpstr>
      <vt:lpstr>CURSO BÁSICO DE UMBANDA E MEDIUNIDADE – AULA 3</vt:lpstr>
      <vt:lpstr>C7E – Pai Antônio e Orixá mallet</vt:lpstr>
      <vt:lpstr>C7E – Pai Antônio e Orixá mallet</vt:lpstr>
      <vt:lpstr>C7E – Pai Antônio e Orixá mallet</vt:lpstr>
      <vt:lpstr>C7E – Pai Antônio e Orixá mallet</vt:lpstr>
      <vt:lpstr>C7E – Pai Antônio e Orixá mallet</vt:lpstr>
      <vt:lpstr>C7E – Pai Antônio e Orixá mallet</vt:lpstr>
      <vt:lpstr>C7E – Pai Antônio e Orixá mallet</vt:lpstr>
      <vt:lpstr>C7E – Pai Antônio e Orixá mallet</vt:lpstr>
      <vt:lpstr>C7E – Pai Antônio e Orixá mallet</vt:lpstr>
      <vt:lpstr>C7E – Pai Antônio e Orixá mallet</vt:lpstr>
      <vt:lpstr>C7E – Pai Antônio e Orixá mallet</vt:lpstr>
      <vt:lpstr>C7E – Pai Antônio e Orixá mallet</vt:lpstr>
      <vt:lpstr>C7E – Pai Antônio e Orixá mallet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CURSO BÁSICO DE UMBANDA E MEDIUNIDADE – AULA 3</dc:title>
  <dc:creator>Admin</dc:creator>
  <cp:lastModifiedBy>Admin</cp:lastModifiedBy>
  <cp:revision>12</cp:revision>
  <dcterms:created xsi:type="dcterms:W3CDTF">2019-01-18T22:06:33Z</dcterms:created>
  <dcterms:modified xsi:type="dcterms:W3CDTF">2019-02-02T01:19:57Z</dcterms:modified>
</cp:coreProperties>
</file>