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0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C84291-2AA9-41C2-90B2-A2058C4AB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3998" y="1405467"/>
            <a:ext cx="7950201" cy="2421464"/>
          </a:xfrm>
        </p:spPr>
        <p:txBody>
          <a:bodyPr/>
          <a:lstStyle/>
          <a:p>
            <a:pPr algn="l"/>
            <a:r>
              <a:rPr lang="pt-BR" b="1" dirty="0"/>
              <a:t>CURSO BÁSICO DE UMBANDA E MEDIUNIDADE – AULA 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Casa de umbanda união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163292-50D6-42B1-9639-D399C3824E55}"/>
              </a:ext>
            </a:extLst>
          </p:cNvPr>
          <p:cNvSpPr txBox="1"/>
          <p:nvPr/>
        </p:nvSpPr>
        <p:spPr>
          <a:xfrm>
            <a:off x="3594100" y="673100"/>
            <a:ext cx="741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dirty="0">
                <a:solidFill>
                  <a:srgbClr val="FFFF00"/>
                </a:solidFill>
              </a:rPr>
              <a:t>www.youtube.com/VozEspiritualista</a:t>
            </a:r>
          </a:p>
        </p:txBody>
      </p:sp>
    </p:spTree>
    <p:extLst>
      <p:ext uri="{BB962C8B-B14F-4D97-AF65-F5344CB8AC3E}">
        <p14:creationId xmlns:p14="http://schemas.microsoft.com/office/powerpoint/2010/main" val="2279490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199" y="1605344"/>
            <a:ext cx="7197726" cy="4833555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Xangô </a:t>
            </a:r>
            <a:r>
              <a:rPr lang="pt-BR" sz="3200" b="1" cap="none" dirty="0"/>
              <a:t>= </a:t>
            </a:r>
            <a:r>
              <a:rPr lang="pt-BR" sz="3200" cap="none" dirty="0"/>
              <a:t>Pessoas valentes e honestas (polo positivo) ou ciumentas e rancorosas (polo negativo);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Oxum</a:t>
            </a:r>
            <a:r>
              <a:rPr lang="pt-BR" sz="3200" b="1" cap="none" dirty="0"/>
              <a:t> = </a:t>
            </a:r>
            <a:r>
              <a:rPr lang="pt-BR" sz="3200" cap="none" dirty="0"/>
              <a:t>Pessoas emotivas e carinhosas (polo positivo) ou levianas e fúteis (polo negativo);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Iansã</a:t>
            </a:r>
            <a:r>
              <a:rPr lang="pt-BR" sz="3200" b="1" cap="none" dirty="0"/>
              <a:t> = </a:t>
            </a:r>
            <a:r>
              <a:rPr lang="pt-BR" sz="3200" cap="none" dirty="0"/>
              <a:t>Pessoas verdadeiras e sinceras (polo positivo) ou impacientes e vingativas (polo negativo);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3632199" y="142206"/>
            <a:ext cx="70707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FFFF00"/>
                </a:solidFill>
              </a:rPr>
              <a:t>EXEMPLOS DE CARACTERÍSTICAS DOS FILHOS DOS ORIXÁS</a:t>
            </a:r>
          </a:p>
        </p:txBody>
      </p:sp>
    </p:spTree>
    <p:extLst>
      <p:ext uri="{BB962C8B-B14F-4D97-AF65-F5344CB8AC3E}">
        <p14:creationId xmlns:p14="http://schemas.microsoft.com/office/powerpoint/2010/main" val="2755233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199" y="1605344"/>
            <a:ext cx="7197726" cy="4833555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Iemanjá </a:t>
            </a:r>
            <a:r>
              <a:rPr lang="pt-BR" sz="3200" b="1" cap="none" dirty="0"/>
              <a:t>= </a:t>
            </a:r>
            <a:r>
              <a:rPr lang="pt-BR" sz="3200" cap="none" dirty="0"/>
              <a:t>Pessoas prestativas e dignas (polo positivo) ou ciumentas e possessivas (polo negativo).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sz="3200" b="1" cap="none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3632199" y="142206"/>
            <a:ext cx="70707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FFFF00"/>
                </a:solidFill>
              </a:rPr>
              <a:t>EXEMPLOS DE CARACTERÍSTICAS DOS FILHOS DOS ORIXÁS</a:t>
            </a:r>
          </a:p>
        </p:txBody>
      </p:sp>
    </p:spTree>
    <p:extLst>
      <p:ext uri="{BB962C8B-B14F-4D97-AF65-F5344CB8AC3E}">
        <p14:creationId xmlns:p14="http://schemas.microsoft.com/office/powerpoint/2010/main" val="190652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599" y="1605344"/>
            <a:ext cx="7197726" cy="4833555"/>
          </a:xfrm>
        </p:spPr>
        <p:txBody>
          <a:bodyPr>
            <a:normAutofit/>
          </a:bodyPr>
          <a:lstStyle/>
          <a:p>
            <a:pPr algn="l"/>
            <a:endParaRPr lang="pt-BR" sz="3200" b="1" cap="none" dirty="0"/>
          </a:p>
          <a:p>
            <a:pPr algn="l"/>
            <a:r>
              <a:rPr lang="pt-BR" sz="3200" b="1" cap="none" dirty="0"/>
              <a:t>Originalmente, existiam centenas de Orixás. Contudo, somente alguns chegaram até os nossos dias.</a:t>
            </a:r>
          </a:p>
          <a:p>
            <a:pPr algn="l"/>
            <a:endParaRPr lang="pt-BR" sz="3200" b="1" cap="none" dirty="0"/>
          </a:p>
          <a:p>
            <a:pPr algn="l"/>
            <a:r>
              <a:rPr lang="pt-BR" sz="3200" b="1" cap="none" dirty="0"/>
              <a:t>Cada terreiro de Umbanda tem seu próprio “panteão” de Orixás, dada a impossibilidade de se cultuar a todos.</a:t>
            </a:r>
            <a:endParaRPr lang="pt-BR" sz="3200" cap="none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sz="3200" b="1" cap="none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4165599" y="1251401"/>
            <a:ext cx="7070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FFFF00"/>
                </a:solidFill>
              </a:rPr>
              <a:t>ORIXÁS</a:t>
            </a:r>
          </a:p>
        </p:txBody>
      </p:sp>
    </p:spTree>
    <p:extLst>
      <p:ext uri="{BB962C8B-B14F-4D97-AF65-F5344CB8AC3E}">
        <p14:creationId xmlns:p14="http://schemas.microsoft.com/office/powerpoint/2010/main" val="252682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399" y="1740428"/>
            <a:ext cx="7197726" cy="3767668"/>
          </a:xfrm>
        </p:spPr>
        <p:txBody>
          <a:bodyPr>
            <a:normAutofit/>
          </a:bodyPr>
          <a:lstStyle/>
          <a:p>
            <a:pPr algn="l"/>
            <a:r>
              <a:rPr lang="pt-BR" sz="4000" b="1" i="1" dirty="0" err="1"/>
              <a:t>Orí</a:t>
            </a:r>
            <a:r>
              <a:rPr lang="pt-BR" sz="4000" b="1" i="1" dirty="0"/>
              <a:t> = cabeça</a:t>
            </a:r>
          </a:p>
          <a:p>
            <a:pPr algn="l"/>
            <a:r>
              <a:rPr lang="pt-BR" sz="4000" b="1" i="1" dirty="0"/>
              <a:t>Xá = senhor</a:t>
            </a:r>
            <a:r>
              <a:rPr lang="pt-BR" sz="3200" b="1" dirty="0"/>
              <a:t>.</a:t>
            </a:r>
          </a:p>
          <a:p>
            <a:pPr algn="l"/>
            <a:r>
              <a:rPr lang="pt-BR" sz="4000" b="1" i="1" cap="none" dirty="0" err="1">
                <a:solidFill>
                  <a:srgbClr val="FFFF00"/>
                </a:solidFill>
              </a:rPr>
              <a:t>Òrìṣà</a:t>
            </a:r>
            <a:r>
              <a:rPr lang="pt-BR" sz="3200" b="1" i="1" cap="none" dirty="0"/>
              <a:t> – grafia original</a:t>
            </a:r>
            <a:r>
              <a:rPr lang="pt-BR" sz="4800" b="1" cap="none" dirty="0"/>
              <a:t> </a:t>
            </a:r>
          </a:p>
          <a:p>
            <a:pPr algn="l"/>
            <a:endParaRPr lang="pt-BR" sz="3200" b="1" dirty="0"/>
          </a:p>
          <a:p>
            <a:pPr algn="l"/>
            <a:endParaRPr lang="pt-BR" sz="32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pt-BR" sz="1600" b="1" dirty="0"/>
          </a:p>
          <a:p>
            <a:pPr algn="l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533399" y="406400"/>
            <a:ext cx="2908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ORIXÁS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F37BC7D-45D8-47D4-9485-8B6FF9367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2662" y="1487412"/>
            <a:ext cx="6156325" cy="427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410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200" y="1964730"/>
            <a:ext cx="7413625" cy="4131270"/>
          </a:xfrm>
        </p:spPr>
        <p:txBody>
          <a:bodyPr>
            <a:normAutofit/>
          </a:bodyPr>
          <a:lstStyle/>
          <a:p>
            <a:pPr algn="l"/>
            <a:r>
              <a:rPr lang="pt-BR" sz="3600" cap="none" dirty="0"/>
              <a:t>O Culto aos Orixás nasce entre os Iorubás (Nigéria), últimos povos a serem escravizados no Brasil (daí por que conseguiram manter sua cultura sem tanta afetação) e de onde as entidades na Umbanda também vão buscar fonte de inspiração.</a:t>
            </a:r>
          </a:p>
          <a:p>
            <a:pPr algn="l"/>
            <a:endParaRPr lang="pt-BR" sz="16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4254499" y="1041400"/>
            <a:ext cx="2908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ORIXÁS</a:t>
            </a:r>
          </a:p>
        </p:txBody>
      </p:sp>
    </p:spTree>
    <p:extLst>
      <p:ext uri="{BB962C8B-B14F-4D97-AF65-F5344CB8AC3E}">
        <p14:creationId xmlns:p14="http://schemas.microsoft.com/office/powerpoint/2010/main" val="259267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200" y="1964730"/>
            <a:ext cx="7413625" cy="4131270"/>
          </a:xfrm>
        </p:spPr>
        <p:txBody>
          <a:bodyPr>
            <a:normAutofit/>
          </a:bodyPr>
          <a:lstStyle/>
          <a:p>
            <a:pPr algn="l"/>
            <a:r>
              <a:rPr lang="pt-BR" sz="3600" cap="none" dirty="0"/>
              <a:t>Os Orixás são entendidos, por esses povos, como ancestrais Divinizados (algo semelhante ao Santo Católico), por terem sido pessoas importantes a ponto de exercerem influência sobre a própria natureza, por onde passaram a ser representados e cultuados.</a:t>
            </a:r>
          </a:p>
          <a:p>
            <a:pPr algn="l"/>
            <a:endParaRPr lang="pt-BR" sz="16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4254499" y="1041400"/>
            <a:ext cx="2908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ORIXÁS</a:t>
            </a:r>
          </a:p>
        </p:txBody>
      </p:sp>
    </p:spTree>
    <p:extLst>
      <p:ext uri="{BB962C8B-B14F-4D97-AF65-F5344CB8AC3E}">
        <p14:creationId xmlns:p14="http://schemas.microsoft.com/office/powerpoint/2010/main" val="131766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200" y="1964730"/>
            <a:ext cx="7413625" cy="4131270"/>
          </a:xfrm>
        </p:spPr>
        <p:txBody>
          <a:bodyPr>
            <a:normAutofit/>
          </a:bodyPr>
          <a:lstStyle/>
          <a:p>
            <a:pPr algn="l"/>
            <a:r>
              <a:rPr lang="pt-BR" sz="3600" cap="none" dirty="0"/>
              <a:t>Dentro da Umbanda, por força do sincretismo (estudaremos mais adiante), existem muitas leituras do que venham a ser os Orixás: </a:t>
            </a:r>
            <a:r>
              <a:rPr lang="pt-BR" sz="3600" b="1" cap="none" dirty="0"/>
              <a:t>Ancestrais Divinizados, forças da Natureza, irradiações de Deus e Espíritos elevados.</a:t>
            </a:r>
          </a:p>
          <a:p>
            <a:pPr algn="l"/>
            <a:endParaRPr lang="pt-BR" sz="16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4254499" y="1041400"/>
            <a:ext cx="2908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ORIXÁS</a:t>
            </a:r>
          </a:p>
        </p:txBody>
      </p:sp>
    </p:spTree>
    <p:extLst>
      <p:ext uri="{BB962C8B-B14F-4D97-AF65-F5344CB8AC3E}">
        <p14:creationId xmlns:p14="http://schemas.microsoft.com/office/powerpoint/2010/main" val="1453405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4499" y="2383830"/>
            <a:ext cx="7413625" cy="4131270"/>
          </a:xfrm>
        </p:spPr>
        <p:txBody>
          <a:bodyPr>
            <a:normAutofit/>
          </a:bodyPr>
          <a:lstStyle/>
          <a:p>
            <a:pPr algn="l"/>
            <a:r>
              <a:rPr lang="pt-BR" sz="3600" cap="none" dirty="0"/>
              <a:t>Em nossa casa os Orixás são entendidos como </a:t>
            </a:r>
            <a:r>
              <a:rPr lang="pt-BR" sz="3600" b="1" cap="none" dirty="0"/>
              <a:t>ESPÍRITOS MUITO ELEVADOS. </a:t>
            </a:r>
          </a:p>
          <a:p>
            <a:pPr algn="l"/>
            <a:endParaRPr lang="pt-BR" sz="3600" b="1" cap="none" dirty="0"/>
          </a:p>
          <a:p>
            <a:pPr algn="l"/>
            <a:endParaRPr lang="pt-BR" sz="16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4254499" y="1041400"/>
            <a:ext cx="2908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ORIXÁS</a:t>
            </a:r>
          </a:p>
        </p:txBody>
      </p:sp>
    </p:spTree>
    <p:extLst>
      <p:ext uri="{BB962C8B-B14F-4D97-AF65-F5344CB8AC3E}">
        <p14:creationId xmlns:p14="http://schemas.microsoft.com/office/powerpoint/2010/main" val="2699191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7499" y="2074332"/>
            <a:ext cx="7197726" cy="4351868"/>
          </a:xfrm>
        </p:spPr>
        <p:txBody>
          <a:bodyPr>
            <a:normAutofit/>
          </a:bodyPr>
          <a:lstStyle/>
          <a:p>
            <a:r>
              <a:rPr lang="pt-BR" sz="2800" i="1" cap="none" dirty="0"/>
              <a:t>“O Orixá é uma entidade de hierarquia superior e representa, em missões especiais, de prazo variável, o alto chefe de sua linha. É pelos seus encargos comparável a um general, ora incumbido da inspeção das falanges, ora encarregado de auxiliar a atividade de centros necessitados de amparo, e, nesta hipótese fica subordinado ao guia geral do agrupamento a que pertencem tais centros.” </a:t>
            </a:r>
            <a:r>
              <a:rPr lang="pt-BR" sz="2300" b="1" dirty="0">
                <a:solidFill>
                  <a:srgbClr val="FFFF00"/>
                </a:solidFill>
              </a:rPr>
              <a:t>O Espiritismo, a Magia e as Sete linhas de Umbanda, Pág. 61</a:t>
            </a:r>
            <a:r>
              <a:rPr lang="pt-BR" sz="1600" b="1" dirty="0"/>
              <a:t>. </a:t>
            </a:r>
            <a:endParaRPr lang="pt-BR" sz="16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4254499" y="1041400"/>
            <a:ext cx="2908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ORIXÁS</a:t>
            </a:r>
          </a:p>
        </p:txBody>
      </p:sp>
    </p:spTree>
    <p:extLst>
      <p:ext uri="{BB962C8B-B14F-4D97-AF65-F5344CB8AC3E}">
        <p14:creationId xmlns:p14="http://schemas.microsoft.com/office/powerpoint/2010/main" val="2286490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2036232"/>
            <a:ext cx="7197726" cy="4351868"/>
          </a:xfrm>
        </p:spPr>
        <p:txBody>
          <a:bodyPr>
            <a:normAutofit fontScale="92500"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cap="none" dirty="0"/>
              <a:t>A filiação aos Orixás é simbólica e não factual;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cap="none" dirty="0"/>
              <a:t>Faz referência a aspectos da nossa personalidade que são associados com as características de determinados Orixás;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cap="none" dirty="0"/>
              <a:t>Não há filiações melhoras que as outras;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cap="none" dirty="0"/>
              <a:t>Todos temos “influências de todos os Orixás”.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3962399" y="889000"/>
            <a:ext cx="7070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rgbClr val="FFFF00"/>
                </a:solidFill>
              </a:rPr>
              <a:t>FILHOS DOS ORIXÁS</a:t>
            </a:r>
          </a:p>
        </p:txBody>
      </p:sp>
    </p:spTree>
    <p:extLst>
      <p:ext uri="{BB962C8B-B14F-4D97-AF65-F5344CB8AC3E}">
        <p14:creationId xmlns:p14="http://schemas.microsoft.com/office/powerpoint/2010/main" val="417053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8B108C9-19AC-4457-A574-0C90193D3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199" y="1605344"/>
            <a:ext cx="7197726" cy="4833555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Oxalá</a:t>
            </a:r>
            <a:r>
              <a:rPr lang="pt-BR" sz="3200" cap="none" dirty="0"/>
              <a:t> = Pessoas calmas e tranquilas (polo positivo) ou preguiçosas e lentas (polo negativo);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Ogum</a:t>
            </a:r>
            <a:r>
              <a:rPr lang="pt-BR" sz="3200" cap="none" dirty="0"/>
              <a:t> = Pessoas perseverantes e batalhadoras (polo positivo) ou irritadiças e explosivas (polo negativo);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3200" b="1" cap="none" dirty="0">
                <a:solidFill>
                  <a:srgbClr val="FFFF00"/>
                </a:solidFill>
              </a:rPr>
              <a:t>Oxóssi</a:t>
            </a:r>
            <a:r>
              <a:rPr lang="pt-BR" sz="3200" cap="none" dirty="0"/>
              <a:t> = Pessoas curiosas e observadoras (polo positivo) ou volúveis e instáveis (polo negativo);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C0C55BC-333B-4871-9BC9-17D44A9EA756}"/>
              </a:ext>
            </a:extLst>
          </p:cNvPr>
          <p:cNvSpPr txBox="1"/>
          <p:nvPr/>
        </p:nvSpPr>
        <p:spPr>
          <a:xfrm>
            <a:off x="3632199" y="142206"/>
            <a:ext cx="70707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rgbClr val="FFFF00"/>
                </a:solidFill>
              </a:rPr>
              <a:t>EXEMPLOS DE CARACTERÍSTICAS DOS FILHOS DOS ORIXÁS</a:t>
            </a:r>
          </a:p>
        </p:txBody>
      </p:sp>
    </p:spTree>
    <p:extLst>
      <p:ext uri="{BB962C8B-B14F-4D97-AF65-F5344CB8AC3E}">
        <p14:creationId xmlns:p14="http://schemas.microsoft.com/office/powerpoint/2010/main" val="3639146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TM03457452[[fn=Celeste]]</Template>
  <TotalTime>79</TotalTime>
  <Words>496</Words>
  <Application>Microsoft Office PowerPoint</Application>
  <PresentationFormat>Widescreen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Celestial</vt:lpstr>
      <vt:lpstr>CURSO BÁSICO DE UMBANDA E MEDIUNIDADE – AULA 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3</dc:title>
  <dc:creator>Admin</dc:creator>
  <cp:lastModifiedBy>Admin</cp:lastModifiedBy>
  <cp:revision>13</cp:revision>
  <dcterms:created xsi:type="dcterms:W3CDTF">2019-02-02T01:21:24Z</dcterms:created>
  <dcterms:modified xsi:type="dcterms:W3CDTF">2019-03-01T22:20:19Z</dcterms:modified>
</cp:coreProperties>
</file>