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t.wikipedia.org/wiki/Tradi%C3%A7%C3%A3o" TargetMode="External"/><Relationship Id="rId2" Type="http://schemas.openxmlformats.org/officeDocument/2006/relationships/hyperlink" Target="https://pt.wikipedia.org/wiki/Religi%C3%A3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8zqM0ts-y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FBFD28-7CF1-4191-9BB1-954DD06B15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848009"/>
            <a:ext cx="8144134" cy="1373070"/>
          </a:xfrm>
        </p:spPr>
        <p:txBody>
          <a:bodyPr/>
          <a:lstStyle/>
          <a:p>
            <a:r>
              <a:rPr lang="pt-BR" dirty="0"/>
              <a:t>Curso Básico de Umbanda e Mediunidade – Aula 06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0D6C71-5B92-4592-97CE-816517C2EE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Casa de Umbanda União</a:t>
            </a:r>
          </a:p>
        </p:txBody>
      </p:sp>
    </p:spTree>
    <p:extLst>
      <p:ext uri="{BB962C8B-B14F-4D97-AF65-F5344CB8AC3E}">
        <p14:creationId xmlns:p14="http://schemas.microsoft.com/office/powerpoint/2010/main" val="1460453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D72FF-B8CB-4023-93F5-A8813994E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Rituais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316BA4-1CA8-41A2-8B04-79D273044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3600" dirty="0"/>
              <a:t>“Um </a:t>
            </a:r>
            <a:r>
              <a:rPr lang="pt-BR" sz="3600" b="1" dirty="0"/>
              <a:t>ritual</a:t>
            </a:r>
            <a:r>
              <a:rPr lang="pt-BR" sz="3600" dirty="0"/>
              <a:t> é um conjunto de gestos, palavras e formalidades, geralmente imbuídos de um valor simbólico, cuja performance é, usualmente, prescrita e codificada por uma </a:t>
            </a:r>
            <a:r>
              <a:rPr lang="pt-BR" sz="3600" dirty="0">
                <a:hlinkClick r:id="rId2" tooltip="Religião"/>
              </a:rPr>
              <a:t>religião</a:t>
            </a:r>
            <a:r>
              <a:rPr lang="pt-BR" sz="3600" dirty="0"/>
              <a:t> ou pelas </a:t>
            </a:r>
            <a:r>
              <a:rPr lang="pt-BR" sz="3600" dirty="0">
                <a:hlinkClick r:id="rId3" tooltip="Tradição"/>
              </a:rPr>
              <a:t>tradições</a:t>
            </a:r>
            <a:r>
              <a:rPr lang="pt-BR" sz="3600" dirty="0"/>
              <a:t> da comunidade.” </a:t>
            </a:r>
            <a:r>
              <a:rPr lang="pt-BR" sz="3200" i="1" dirty="0"/>
              <a:t>Wikipédia</a:t>
            </a:r>
          </a:p>
        </p:txBody>
      </p:sp>
    </p:spTree>
    <p:extLst>
      <p:ext uri="{BB962C8B-B14F-4D97-AF65-F5344CB8AC3E}">
        <p14:creationId xmlns:p14="http://schemas.microsoft.com/office/powerpoint/2010/main" val="1640820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D72FF-B8CB-4023-93F5-A8813994E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Rituais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316BA4-1CA8-41A2-8B04-79D273044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A Umbanda possui diversos rituais que, à primeira vista, causam estranheza ao observador;</a:t>
            </a:r>
          </a:p>
          <a:p>
            <a:r>
              <a:rPr lang="pt-BR" sz="3200" dirty="0"/>
              <a:t>Contudo, todos os rituais têm a sua razão de ser e seu sentido simbólico e espiritual;</a:t>
            </a:r>
          </a:p>
          <a:p>
            <a:r>
              <a:rPr lang="pt-BR" sz="3200" dirty="0"/>
              <a:t>O que nem sempre se compreende é que o ritual é o </a:t>
            </a:r>
            <a:r>
              <a:rPr lang="pt-BR" sz="3200" b="1" dirty="0"/>
              <a:t>MEIO</a:t>
            </a:r>
            <a:r>
              <a:rPr lang="pt-BR" sz="3200" dirty="0"/>
              <a:t> e não o </a:t>
            </a:r>
            <a:r>
              <a:rPr lang="pt-BR" sz="3200" b="1" dirty="0"/>
              <a:t>FIM.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015998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D72FF-B8CB-4023-93F5-A8813994E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Rituais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316BA4-1CA8-41A2-8B04-79D273044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20973"/>
            <a:ext cx="9613861" cy="3599316"/>
          </a:xfrm>
        </p:spPr>
        <p:txBody>
          <a:bodyPr>
            <a:normAutofit lnSpcReduction="10000"/>
          </a:bodyPr>
          <a:lstStyle/>
          <a:p>
            <a:endParaRPr lang="pt-BR" sz="3200" dirty="0"/>
          </a:p>
          <a:p>
            <a:r>
              <a:rPr lang="pt-BR" sz="4000" dirty="0"/>
              <a:t>O ritual de abertura, por exemplo: </a:t>
            </a:r>
            <a:r>
              <a:rPr lang="pt-BR" sz="4000" b="1" i="1" dirty="0"/>
              <a:t>Oração, saudações, defumação, bater a cabeça, chamada dos guias</a:t>
            </a:r>
            <a:r>
              <a:rPr lang="pt-BR" sz="4000" i="1" dirty="0"/>
              <a:t>, </a:t>
            </a:r>
            <a:r>
              <a:rPr lang="pt-BR" sz="4000" dirty="0"/>
              <a:t>possui uma única função: </a:t>
            </a:r>
            <a:r>
              <a:rPr lang="pt-BR" sz="4000" i="1" dirty="0">
                <a:solidFill>
                  <a:srgbClr val="FFFF00"/>
                </a:solidFill>
              </a:rPr>
              <a:t>preparar o ambiente, os médiuns e a </a:t>
            </a:r>
            <a:r>
              <a:rPr lang="pt-BR" sz="4000" i="1" dirty="0" err="1">
                <a:solidFill>
                  <a:srgbClr val="FFFF00"/>
                </a:solidFill>
              </a:rPr>
              <a:t>consulência</a:t>
            </a:r>
            <a:r>
              <a:rPr lang="pt-BR" sz="4000" i="1" dirty="0">
                <a:solidFill>
                  <a:srgbClr val="FFFF00"/>
                </a:solidFill>
              </a:rPr>
              <a:t> para a chegada dos guias espirituais</a:t>
            </a:r>
            <a:r>
              <a:rPr lang="pt-BR" sz="4000" dirty="0">
                <a:solidFill>
                  <a:srgbClr val="FFFF00"/>
                </a:solidFill>
              </a:rPr>
              <a:t>. </a:t>
            </a:r>
          </a:p>
          <a:p>
            <a:pPr marL="0" indent="0">
              <a:buNone/>
            </a:pP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687654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D72FF-B8CB-4023-93F5-A8813994E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Rituais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316BA4-1CA8-41A2-8B04-79D273044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1629342"/>
            <a:ext cx="9613861" cy="3599316"/>
          </a:xfrm>
        </p:spPr>
        <p:txBody>
          <a:bodyPr>
            <a:normAutofit/>
          </a:bodyPr>
          <a:lstStyle/>
          <a:p>
            <a:endParaRPr lang="pt-BR" sz="4000" dirty="0"/>
          </a:p>
          <a:p>
            <a:r>
              <a:rPr lang="pt-BR" sz="3200" dirty="0"/>
              <a:t>Em nossa casa, temos rituais de</a:t>
            </a:r>
          </a:p>
          <a:p>
            <a:pPr marL="0" indent="0">
              <a:buNone/>
            </a:pPr>
            <a:endParaRPr lang="pt-BR" sz="3200" i="1" dirty="0"/>
          </a:p>
          <a:p>
            <a:pPr marL="0" indent="0">
              <a:buNone/>
            </a:pPr>
            <a:r>
              <a:rPr lang="pt-BR" sz="4000" i="1" dirty="0">
                <a:solidFill>
                  <a:srgbClr val="FFFF00"/>
                </a:solidFill>
              </a:rPr>
              <a:t>Abertura/encerramento, batismo, casamento, fechamento de corpo, das almas e, algum dia, fúnebre</a:t>
            </a:r>
            <a:r>
              <a:rPr lang="pt-BR" sz="3200" i="1" dirty="0"/>
              <a:t>. </a:t>
            </a:r>
            <a:endParaRPr lang="pt-BR" sz="3200" dirty="0"/>
          </a:p>
          <a:p>
            <a:pPr marL="0" indent="0">
              <a:buNone/>
            </a:pP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141574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D72FF-B8CB-4023-93F5-A8813994E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Rituais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316BA4-1CA8-41A2-8B04-79D273044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1629342"/>
            <a:ext cx="9613861" cy="3599316"/>
          </a:xfrm>
        </p:spPr>
        <p:txBody>
          <a:bodyPr>
            <a:normAutofit/>
          </a:bodyPr>
          <a:lstStyle/>
          <a:p>
            <a:endParaRPr lang="pt-BR" sz="4000" dirty="0"/>
          </a:p>
          <a:p>
            <a:r>
              <a:rPr lang="pt-BR" sz="3200" dirty="0"/>
              <a:t>Batismo</a:t>
            </a:r>
          </a:p>
          <a:p>
            <a:pPr marL="0" indent="0">
              <a:buNone/>
            </a:pPr>
            <a:endParaRPr lang="pt-BR" sz="3200" dirty="0"/>
          </a:p>
          <a:p>
            <a:pPr marL="0" indent="0">
              <a:buNone/>
            </a:pPr>
            <a:r>
              <a:rPr lang="pt-BR" sz="3200" dirty="0">
                <a:hlinkClick r:id="rId2"/>
              </a:rPr>
              <a:t>https://www.youtube.com/watch?v=f8zqM0ts-ys</a:t>
            </a:r>
            <a:r>
              <a:rPr lang="pt-BR" sz="3200" dirty="0"/>
              <a:t> </a:t>
            </a:r>
          </a:p>
          <a:p>
            <a:pPr marL="0" indent="0">
              <a:buNone/>
            </a:pP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021325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D72FF-B8CB-4023-93F5-A8813994E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Rituais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316BA4-1CA8-41A2-8B04-79D273044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1629342"/>
            <a:ext cx="9613861" cy="3599316"/>
          </a:xfrm>
        </p:spPr>
        <p:txBody>
          <a:bodyPr>
            <a:normAutofit/>
          </a:bodyPr>
          <a:lstStyle/>
          <a:p>
            <a:endParaRPr lang="pt-BR" sz="4000" dirty="0"/>
          </a:p>
          <a:p>
            <a:r>
              <a:rPr lang="pt-BR" sz="3200" dirty="0"/>
              <a:t>Casamento</a:t>
            </a:r>
          </a:p>
          <a:p>
            <a:pPr marL="0" indent="0">
              <a:buNone/>
            </a:pPr>
            <a:endParaRPr lang="pt-BR" sz="3200" dirty="0"/>
          </a:p>
          <a:p>
            <a:pPr marL="0" indent="0">
              <a:buNone/>
            </a:pPr>
            <a:endParaRPr lang="pt-BR" sz="32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DD461B2-096A-4C9B-A584-30906DACE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4200" y="349859"/>
            <a:ext cx="6957479" cy="6508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25107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m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TM04033917[[fn=Berlim]]</Template>
  <TotalTime>593</TotalTime>
  <Words>159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Berlim</vt:lpstr>
      <vt:lpstr>Curso Básico de Umbanda e Mediunidade – Aula 06</vt:lpstr>
      <vt:lpstr>Rituais</vt:lpstr>
      <vt:lpstr>Rituais</vt:lpstr>
      <vt:lpstr>Rituais</vt:lpstr>
      <vt:lpstr>Rituais</vt:lpstr>
      <vt:lpstr>Rituais</vt:lpstr>
      <vt:lpstr>Rituais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07</dc:title>
  <dc:creator>Admin</dc:creator>
  <cp:lastModifiedBy>Admin</cp:lastModifiedBy>
  <cp:revision>8</cp:revision>
  <dcterms:created xsi:type="dcterms:W3CDTF">2019-03-10T13:29:54Z</dcterms:created>
  <dcterms:modified xsi:type="dcterms:W3CDTF">2019-04-02T04:44:08Z</dcterms:modified>
</cp:coreProperties>
</file>