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5" r:id="rId7"/>
    <p:sldId id="266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9A9A-B4B0-4B32-B8CD-2E25E95134C4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21DC-8981-44E6-BC8C-2BA8F673FFBB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9C5D3-0140-4E75-8D7F-C0623D06DFD7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666F9-5B40-48E0-8DFD-99EF944CDD22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8D6B-2C72-4E21-9893-A649C6E2A47D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811C9-A66C-49F0-970E-F7B68D9109A0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1AE78-96A2-4A23-B183-3B6DB4374FE7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757-B101-4811-9189-10EB2F458E2D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C078-589F-40E3-816C-EE21D62B5BBA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to Panorâmica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8A9-B687-4302-9395-2322403C6656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e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9A684-0CB7-41E9-A4DF-5D1C2CA5BF6F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çã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D7C35-9E19-4518-A4B2-3B09CD8CC756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96DA8-8897-4DDF-BFB6-5D83863C837A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n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708-C5F0-412D-90E2-1919F0D196AE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nas de Imag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8F8FA-EF43-4642-9368-3F4E33039BD9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1E721-B01C-4D5D-A3CA-2E5518383F10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513FEF9-69D0-4F8C-A336-59491FBEDC47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04436-CA73-4D53-89B4-2A5C7347BF2F}" type="datetimeFigureOut">
              <a:rPr lang="en-US" dirty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FB7E8BB-FEB7-43D1-8A49-3DE67F7C84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t-BR" dirty="0"/>
              <a:t>Curso Básico de Umbanda e Mediunidade – Aula 07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DD4C6CA7-80FB-4925-9B5A-EA6C9B79C1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pt-BR" dirty="0"/>
              <a:t>Casa de Umbanda União</a:t>
            </a:r>
          </a:p>
        </p:txBody>
      </p:sp>
    </p:spTree>
    <p:extLst>
      <p:ext uri="{BB962C8B-B14F-4D97-AF65-F5344CB8AC3E}">
        <p14:creationId xmlns:p14="http://schemas.microsoft.com/office/powerpoint/2010/main" val="3516300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t-BR" sz="3200" dirty="0"/>
              <a:t>Em seus trabalhos espirituais, a Umbanda faz uso de diversos elementos de trabalho: </a:t>
            </a:r>
            <a:r>
              <a:rPr lang="pt-BR" sz="3200" i="1" dirty="0">
                <a:solidFill>
                  <a:srgbClr val="FFFF00"/>
                </a:solidFill>
              </a:rPr>
              <a:t>Vela, fumo, bebida, pólvora, etc. </a:t>
            </a:r>
          </a:p>
          <a:p>
            <a:endParaRPr lang="pt-BR" dirty="0"/>
          </a:p>
          <a:p>
            <a:pPr marL="0" indent="0">
              <a:buNone/>
            </a:pPr>
            <a:r>
              <a:rPr lang="pt-BR" sz="3200" dirty="0"/>
              <a:t>Cada elemento possui uma função específica e precisa ser manipulado com cuidado: </a:t>
            </a:r>
            <a:r>
              <a:rPr lang="pt-BR" sz="3200" dirty="0">
                <a:solidFill>
                  <a:srgbClr val="FFFF00"/>
                </a:solidFill>
              </a:rPr>
              <a:t>A diferença entre veneno e o remédio é a dose! </a:t>
            </a:r>
          </a:p>
          <a:p>
            <a:pPr marL="0" indent="0">
              <a:buNone/>
            </a:pPr>
            <a:endParaRPr lang="pt-BR" sz="3200" dirty="0"/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24665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33" y="1987550"/>
            <a:ext cx="6883400" cy="4705350"/>
          </a:xfrm>
        </p:spPr>
        <p:txBody>
          <a:bodyPr>
            <a:normAutofit/>
          </a:bodyPr>
          <a:lstStyle/>
          <a:p>
            <a:endParaRPr lang="pt-BR" dirty="0"/>
          </a:p>
          <a:p>
            <a:pPr marL="0" indent="0">
              <a:buNone/>
            </a:pPr>
            <a:r>
              <a:rPr lang="pt-BR" sz="4000" dirty="0"/>
              <a:t>A vela é a maneira mais prática, barata e segura para manter ativo o </a:t>
            </a:r>
            <a:r>
              <a:rPr lang="pt-BR" sz="4000" dirty="0">
                <a:solidFill>
                  <a:srgbClr val="FFFF00"/>
                </a:solidFill>
              </a:rPr>
              <a:t>fogo</a:t>
            </a:r>
            <a:r>
              <a:rPr lang="pt-BR" sz="4000" dirty="0"/>
              <a:t>, cuja energia é utilizada para </a:t>
            </a:r>
            <a:r>
              <a:rPr lang="pt-BR" sz="4000" dirty="0">
                <a:solidFill>
                  <a:srgbClr val="FFFF00"/>
                </a:solidFill>
              </a:rPr>
              <a:t>desagregar fluidos</a:t>
            </a:r>
            <a:r>
              <a:rPr lang="pt-BR" sz="4000" dirty="0"/>
              <a:t>; </a:t>
            </a:r>
            <a:endParaRPr lang="pt-BR" sz="4400" dirty="0"/>
          </a:p>
          <a:p>
            <a:endParaRPr lang="pt-BR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0D7ACD5C-00A4-466F-BA8F-0B26D084F9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3433" y="2393950"/>
            <a:ext cx="4059234" cy="324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854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33" y="1987550"/>
            <a:ext cx="6883400" cy="4705350"/>
          </a:xfrm>
        </p:spPr>
        <p:txBody>
          <a:bodyPr>
            <a:normAutofit/>
          </a:bodyPr>
          <a:lstStyle/>
          <a:p>
            <a:endParaRPr lang="pt-BR" dirty="0"/>
          </a:p>
          <a:p>
            <a:pPr marL="0" indent="0">
              <a:buNone/>
            </a:pPr>
            <a:r>
              <a:rPr lang="pt-BR" sz="4000" dirty="0">
                <a:solidFill>
                  <a:srgbClr val="FFFF00"/>
                </a:solidFill>
              </a:rPr>
              <a:t>O fumo </a:t>
            </a:r>
            <a:r>
              <a:rPr lang="pt-BR" sz="4000" dirty="0"/>
              <a:t>(tabaco) é uma erva sagrada e com profunda utilidade em trabalhos de </a:t>
            </a:r>
            <a:r>
              <a:rPr lang="pt-BR" sz="4000" dirty="0">
                <a:solidFill>
                  <a:srgbClr val="FFFF00"/>
                </a:solidFill>
              </a:rPr>
              <a:t>limpeza energética, além de fortificar o transe mediúnico</a:t>
            </a:r>
            <a:r>
              <a:rPr lang="pt-BR" sz="4000" dirty="0"/>
              <a:t>; </a:t>
            </a:r>
            <a:endParaRPr lang="pt-BR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0543164-9185-4A23-8AD2-34852C02E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2733" y="2074343"/>
            <a:ext cx="4712456" cy="453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625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33" y="1987550"/>
            <a:ext cx="6883400" cy="4705350"/>
          </a:xfrm>
        </p:spPr>
        <p:txBody>
          <a:bodyPr>
            <a:normAutofit/>
          </a:bodyPr>
          <a:lstStyle/>
          <a:p>
            <a:endParaRPr lang="pt-BR" dirty="0"/>
          </a:p>
          <a:p>
            <a:pPr marL="0" indent="0">
              <a:buNone/>
            </a:pPr>
            <a:r>
              <a:rPr lang="pt-BR" sz="4000" dirty="0">
                <a:solidFill>
                  <a:srgbClr val="FFFF00"/>
                </a:solidFill>
              </a:rPr>
              <a:t>A cachaça </a:t>
            </a:r>
            <a:r>
              <a:rPr lang="pt-BR" sz="4000" dirty="0"/>
              <a:t>atua com muita propriedade na limpeza, funcionando como verdadeiro </a:t>
            </a:r>
            <a:r>
              <a:rPr lang="pt-BR" sz="4000" dirty="0">
                <a:solidFill>
                  <a:srgbClr val="FFFF00"/>
                </a:solidFill>
              </a:rPr>
              <a:t>desinfetante espiritual, além de fortalecer o transe mediúnico; </a:t>
            </a:r>
            <a:endParaRPr lang="pt-BR" sz="4000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571D81B0-A275-4CB6-9DD7-11C6CE52B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8633" y="2102966"/>
            <a:ext cx="4589934" cy="458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287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33" y="1987550"/>
            <a:ext cx="6092267" cy="4705350"/>
          </a:xfrm>
        </p:spPr>
        <p:txBody>
          <a:bodyPr>
            <a:normAutofit/>
          </a:bodyPr>
          <a:lstStyle/>
          <a:p>
            <a:endParaRPr lang="pt-BR" sz="2800" dirty="0"/>
          </a:p>
          <a:p>
            <a:pPr marL="0" indent="0">
              <a:buNone/>
            </a:pPr>
            <a:r>
              <a:rPr lang="pt-BR" sz="4400" dirty="0"/>
              <a:t>As ervas são recursos extremamente úteis nos trabalhos e são usadas tanto em </a:t>
            </a:r>
            <a:r>
              <a:rPr lang="pt-BR" sz="4400" dirty="0">
                <a:solidFill>
                  <a:srgbClr val="FFFF00"/>
                </a:solidFill>
              </a:rPr>
              <a:t>aspecto energético quanto fitoterápico</a:t>
            </a:r>
            <a:r>
              <a:rPr lang="pt-BR" sz="4400" dirty="0"/>
              <a:t>;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DBEB6375-A374-454E-BB60-AB4194F49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851" y="2215598"/>
            <a:ext cx="5162893" cy="388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97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33" y="1987550"/>
            <a:ext cx="6092267" cy="4705350"/>
          </a:xfrm>
        </p:spPr>
        <p:txBody>
          <a:bodyPr>
            <a:normAutofit/>
          </a:bodyPr>
          <a:lstStyle/>
          <a:p>
            <a:endParaRPr lang="pt-BR" sz="2800" dirty="0"/>
          </a:p>
          <a:p>
            <a:pPr marL="0" indent="0">
              <a:buNone/>
            </a:pPr>
            <a:r>
              <a:rPr lang="pt-BR" sz="4400" dirty="0"/>
              <a:t>O defumador (onde se queima ervas) é muito importante para abertura dos trabalhos, fazendo </a:t>
            </a:r>
            <a:r>
              <a:rPr lang="pt-BR" sz="4400" dirty="0">
                <a:solidFill>
                  <a:srgbClr val="FFFF00"/>
                </a:solidFill>
              </a:rPr>
              <a:t>assepsia do terreiro</a:t>
            </a:r>
            <a:r>
              <a:rPr lang="pt-BR" sz="4400" dirty="0"/>
              <a:t>;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4C06429-EE23-41BE-9A79-A6D51FBD3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0667" y="2285999"/>
            <a:ext cx="4340225" cy="434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296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68371-409A-4BBD-B77A-4AD69C104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ELEMENTOS DE TRABALHO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DCAA335-F2FF-480F-AAE0-21E34BEC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33" y="1987550"/>
            <a:ext cx="6257367" cy="4705350"/>
          </a:xfrm>
        </p:spPr>
        <p:txBody>
          <a:bodyPr>
            <a:normAutofit/>
          </a:bodyPr>
          <a:lstStyle/>
          <a:p>
            <a:endParaRPr lang="pt-BR" dirty="0"/>
          </a:p>
          <a:p>
            <a:pPr marL="0" indent="0">
              <a:buNone/>
            </a:pPr>
            <a:r>
              <a:rPr lang="pt-BR" sz="4000" dirty="0"/>
              <a:t>A </a:t>
            </a:r>
            <a:r>
              <a:rPr lang="pt-BR" sz="4000" dirty="0">
                <a:solidFill>
                  <a:srgbClr val="FFFF00"/>
                </a:solidFill>
              </a:rPr>
              <a:t>pólvora</a:t>
            </a:r>
            <a:r>
              <a:rPr lang="pt-BR" sz="4000" dirty="0"/>
              <a:t> é o recurso mais forte para </a:t>
            </a:r>
            <a:r>
              <a:rPr lang="pt-BR" sz="4000" dirty="0">
                <a:solidFill>
                  <a:srgbClr val="FFFF00"/>
                </a:solidFill>
              </a:rPr>
              <a:t>cortar qualquer laço espiritual inferior</a:t>
            </a:r>
            <a:r>
              <a:rPr lang="pt-BR" sz="4000" dirty="0"/>
              <a:t> com entidades perversas.</a:t>
            </a:r>
            <a:r>
              <a:rPr lang="pt-BR" sz="4000" dirty="0">
                <a:solidFill>
                  <a:srgbClr val="FFFF00"/>
                </a:solidFill>
              </a:rPr>
              <a:t> </a:t>
            </a:r>
            <a:endParaRPr lang="pt-BR" sz="4000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29A51BE3-BD11-4152-A18E-EC0E5D08B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6700" y="2222499"/>
            <a:ext cx="5456767" cy="409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76900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m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TM04033917[[fn=Berlim]]</Template>
  <TotalTime>38</TotalTime>
  <Words>212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8</vt:i4>
      </vt:variant>
    </vt:vector>
  </HeadingPairs>
  <TitlesOfParts>
    <vt:vector size="11" baseType="lpstr">
      <vt:lpstr>Arial</vt:lpstr>
      <vt:lpstr>Trebuchet MS</vt:lpstr>
      <vt:lpstr>Berlim</vt:lpstr>
      <vt:lpstr>Curso Básico de Umbanda e Mediunidade – Aula 07</vt:lpstr>
      <vt:lpstr>ELEMENTOS DE TRABALHO</vt:lpstr>
      <vt:lpstr>ELEMENTOS DE TRABALHO</vt:lpstr>
      <vt:lpstr>ELEMENTOS DE TRABALHO</vt:lpstr>
      <vt:lpstr>ELEMENTOS DE TRABALHO</vt:lpstr>
      <vt:lpstr>ELEMENTOS DE TRABALHO</vt:lpstr>
      <vt:lpstr>ELEMENTOS DE TRABALHO</vt:lpstr>
      <vt:lpstr>ELEMENTOS DE TRABALHO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Curso Básico de Umbanda e Mediunidade – Aula 08</dc:title>
  <dc:creator>Admin</dc:creator>
  <cp:lastModifiedBy>Admin</cp:lastModifiedBy>
  <cp:revision>11</cp:revision>
  <dcterms:created xsi:type="dcterms:W3CDTF">2019-03-18T13:50:30Z</dcterms:created>
  <dcterms:modified xsi:type="dcterms:W3CDTF">2019-03-31T15:51:16Z</dcterms:modified>
</cp:coreProperties>
</file>