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BD862E7-95FA-4FC4-9EC5-DDBFA8DC7417}"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DB987F2-A784-4F72-BB57-0E9EACDE722E}"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0BBD51E-4B19-444E-85C0-DBD7EB6263F4}"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0D7255A-4AD5-4D3E-9A0A-689DA3BA976C}"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EE0AD15-87AC-45B2-9EE5-8D165AF83CD7}" type="datetimeFigureOut">
              <a:rPr lang="en-US" dirty="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FCC40CCD-F0D6-4CC2-A4C8-2D7D0D875F02}" type="datetimeFigureOut">
              <a:rPr lang="en-US" dirty="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4/2/2019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9A00F7B-89C5-4DF7-A309-6263220147D4}" type="datetimeFigureOut">
              <a:rPr lang="en-US" dirty="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0322" y="3030008"/>
            <a:ext cx="4698355"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594123" y="3030008"/>
            <a:ext cx="4700059"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CDCB01F-D966-4C62-B900-0BE008A90C98}"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E73A0EA-7DC7-4964-BB97-B173EF3B859A}" type="datetimeFigureOut">
              <a:rPr lang="en-US" dirty="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4/2/2019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EB89A-F252-4CB2-A8CA-2CDE0B456A60}"/>
              </a:ext>
            </a:extLst>
          </p:cNvPr>
          <p:cNvSpPr>
            <a:spLocks noGrp="1"/>
          </p:cNvSpPr>
          <p:nvPr>
            <p:ph type="ctrTitle"/>
          </p:nvPr>
        </p:nvSpPr>
        <p:spPr/>
        <p:txBody>
          <a:bodyPr/>
          <a:lstStyle/>
          <a:p>
            <a:r>
              <a:rPr lang="pt-BR" dirty="0"/>
              <a:t>Curso Básico de Umbanda e Mediunidade – Aula 08</a:t>
            </a:r>
          </a:p>
        </p:txBody>
      </p:sp>
      <p:sp>
        <p:nvSpPr>
          <p:cNvPr id="3" name="Subtítulo 2">
            <a:extLst>
              <a:ext uri="{FF2B5EF4-FFF2-40B4-BE49-F238E27FC236}">
                <a16:creationId xmlns:a16="http://schemas.microsoft.com/office/drawing/2014/main" id="{722B1E5D-5B19-48BB-8DB9-F25E3EE179A2}"/>
              </a:ext>
            </a:extLst>
          </p:cNvPr>
          <p:cNvSpPr>
            <a:spLocks noGrp="1"/>
          </p:cNvSpPr>
          <p:nvPr>
            <p:ph type="subTitle" idx="1"/>
          </p:nvPr>
        </p:nvSpPr>
        <p:spPr/>
        <p:txBody>
          <a:bodyPr/>
          <a:lstStyle/>
          <a:p>
            <a:r>
              <a:rPr lang="pt-BR" dirty="0"/>
              <a:t>Casa de Umbanda União</a:t>
            </a:r>
          </a:p>
        </p:txBody>
      </p:sp>
    </p:spTree>
    <p:extLst>
      <p:ext uri="{BB962C8B-B14F-4D97-AF65-F5344CB8AC3E}">
        <p14:creationId xmlns:p14="http://schemas.microsoft.com/office/powerpoint/2010/main" val="229835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5918200" y="1293697"/>
            <a:ext cx="4800600" cy="5355312"/>
          </a:xfrm>
          <a:prstGeom prst="rect">
            <a:avLst/>
          </a:prstGeom>
          <a:noFill/>
        </p:spPr>
        <p:txBody>
          <a:bodyPr wrap="square" rtlCol="0">
            <a:spAutoFit/>
          </a:bodyPr>
          <a:lstStyle/>
          <a:p>
            <a:endParaRPr lang="pt-BR" dirty="0"/>
          </a:p>
          <a:p>
            <a:endParaRPr lang="pt-BR" sz="3200" dirty="0"/>
          </a:p>
          <a:p>
            <a:endParaRPr lang="pt-BR" dirty="0"/>
          </a:p>
          <a:p>
            <a:r>
              <a:rPr lang="pt-BR" sz="3200" dirty="0"/>
              <a:t>A saudação ao Congá deve ser feita sempre que se entra no terreiro, não apenas como uma forma de respeito, mas para se por em sintonia com as vibrações que dele promanam. </a:t>
            </a:r>
          </a:p>
          <a:p>
            <a:endParaRPr lang="pt-BR" dirty="0"/>
          </a:p>
        </p:txBody>
      </p:sp>
      <p:pic>
        <p:nvPicPr>
          <p:cNvPr id="5" name="Imagem 4">
            <a:extLst>
              <a:ext uri="{FF2B5EF4-FFF2-40B4-BE49-F238E27FC236}">
                <a16:creationId xmlns:a16="http://schemas.microsoft.com/office/drawing/2014/main" id="{EAF01FFA-FC01-4A8D-A29C-7F89E2210175}"/>
              </a:ext>
            </a:extLst>
          </p:cNvPr>
          <p:cNvPicPr>
            <a:picLocks noChangeAspect="1"/>
          </p:cNvPicPr>
          <p:nvPr/>
        </p:nvPicPr>
        <p:blipFill>
          <a:blip r:embed="rId2"/>
          <a:stretch>
            <a:fillRect/>
          </a:stretch>
        </p:blipFill>
        <p:spPr>
          <a:xfrm>
            <a:off x="393700" y="2077009"/>
            <a:ext cx="4572000" cy="4572000"/>
          </a:xfrm>
          <a:prstGeom prst="rect">
            <a:avLst/>
          </a:prstGeom>
        </p:spPr>
      </p:pic>
    </p:spTree>
    <p:extLst>
      <p:ext uri="{BB962C8B-B14F-4D97-AF65-F5344CB8AC3E}">
        <p14:creationId xmlns:p14="http://schemas.microsoft.com/office/powerpoint/2010/main" val="11612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1066800" y="2603500"/>
            <a:ext cx="10134600" cy="2308324"/>
          </a:xfrm>
          <a:prstGeom prst="rect">
            <a:avLst/>
          </a:prstGeom>
          <a:noFill/>
        </p:spPr>
        <p:txBody>
          <a:bodyPr wrap="square" rtlCol="0">
            <a:spAutoFit/>
          </a:bodyPr>
          <a:lstStyle/>
          <a:p>
            <a:endParaRPr lang="pt-BR" dirty="0"/>
          </a:p>
          <a:p>
            <a:r>
              <a:rPr lang="pt-BR" sz="3600" dirty="0"/>
              <a:t>Congá, Gongá ou, simplesmente, altar, é o local onde estão fixadas as imagens dos santos católicos, dos orixás ou dos guias. </a:t>
            </a:r>
          </a:p>
          <a:p>
            <a:endParaRPr lang="pt-BR" dirty="0"/>
          </a:p>
        </p:txBody>
      </p:sp>
    </p:spTree>
    <p:extLst>
      <p:ext uri="{BB962C8B-B14F-4D97-AF65-F5344CB8AC3E}">
        <p14:creationId xmlns:p14="http://schemas.microsoft.com/office/powerpoint/2010/main" val="427635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558800" y="1915292"/>
            <a:ext cx="10134600" cy="3108543"/>
          </a:xfrm>
          <a:prstGeom prst="rect">
            <a:avLst/>
          </a:prstGeom>
          <a:noFill/>
        </p:spPr>
        <p:txBody>
          <a:bodyPr wrap="square" rtlCol="0">
            <a:spAutoFit/>
          </a:bodyPr>
          <a:lstStyle/>
          <a:p>
            <a:endParaRPr lang="pt-BR" dirty="0"/>
          </a:p>
          <a:p>
            <a:endParaRPr lang="pt-BR" sz="3200" dirty="0"/>
          </a:p>
          <a:p>
            <a:r>
              <a:rPr lang="pt-BR" sz="3200" dirty="0"/>
              <a:t>A única imagem essencial é a de Jesus, que geralmente está no centro ou é a mais alta. Todas as demais podem ser acrescentadas de acordo com o gosto e/ou a fé de quem o produz. </a:t>
            </a:r>
          </a:p>
          <a:p>
            <a:endParaRPr lang="pt-BR" dirty="0"/>
          </a:p>
        </p:txBody>
      </p:sp>
    </p:spTree>
    <p:extLst>
      <p:ext uri="{BB962C8B-B14F-4D97-AF65-F5344CB8AC3E}">
        <p14:creationId xmlns:p14="http://schemas.microsoft.com/office/powerpoint/2010/main" val="239113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5569782" y="2192291"/>
            <a:ext cx="4724400" cy="2831544"/>
          </a:xfrm>
          <a:prstGeom prst="rect">
            <a:avLst/>
          </a:prstGeom>
          <a:noFill/>
        </p:spPr>
        <p:txBody>
          <a:bodyPr wrap="square" rtlCol="0">
            <a:spAutoFit/>
          </a:bodyPr>
          <a:lstStyle/>
          <a:p>
            <a:endParaRPr lang="pt-BR" dirty="0"/>
          </a:p>
          <a:p>
            <a:endParaRPr lang="pt-BR" sz="3200" dirty="0"/>
          </a:p>
          <a:p>
            <a:pPr algn="ctr"/>
            <a:r>
              <a:rPr lang="pt-BR" sz="3200" dirty="0"/>
              <a:t>Este foi o primeiro Congá da nossa casa e possuía apenas a imagem de Jesus Cristo.</a:t>
            </a:r>
          </a:p>
        </p:txBody>
      </p:sp>
      <p:pic>
        <p:nvPicPr>
          <p:cNvPr id="5" name="Imagem 4">
            <a:extLst>
              <a:ext uri="{FF2B5EF4-FFF2-40B4-BE49-F238E27FC236}">
                <a16:creationId xmlns:a16="http://schemas.microsoft.com/office/drawing/2014/main" id="{7D55B43D-42BB-48AA-A60C-38F0D692A08F}"/>
              </a:ext>
            </a:extLst>
          </p:cNvPr>
          <p:cNvPicPr>
            <a:picLocks noChangeAspect="1"/>
          </p:cNvPicPr>
          <p:nvPr/>
        </p:nvPicPr>
        <p:blipFill>
          <a:blip r:embed="rId2"/>
          <a:stretch>
            <a:fillRect/>
          </a:stretch>
        </p:blipFill>
        <p:spPr>
          <a:xfrm>
            <a:off x="470751" y="2120900"/>
            <a:ext cx="4279900" cy="4279900"/>
          </a:xfrm>
          <a:prstGeom prst="rect">
            <a:avLst/>
          </a:prstGeom>
        </p:spPr>
      </p:pic>
    </p:spTree>
    <p:extLst>
      <p:ext uri="{BB962C8B-B14F-4D97-AF65-F5344CB8AC3E}">
        <p14:creationId xmlns:p14="http://schemas.microsoft.com/office/powerpoint/2010/main" val="359272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165100" y="5334000"/>
            <a:ext cx="10845800" cy="1292662"/>
          </a:xfrm>
          <a:prstGeom prst="rect">
            <a:avLst/>
          </a:prstGeom>
          <a:noFill/>
        </p:spPr>
        <p:txBody>
          <a:bodyPr wrap="square" rtlCol="0">
            <a:spAutoFit/>
          </a:bodyPr>
          <a:lstStyle/>
          <a:p>
            <a:endParaRPr lang="pt-BR" dirty="0"/>
          </a:p>
          <a:p>
            <a:endParaRPr lang="pt-BR" sz="3200" dirty="0"/>
          </a:p>
          <a:p>
            <a:pPr algn="ctr"/>
            <a:r>
              <a:rPr lang="pt-BR" sz="2800" dirty="0"/>
              <a:t>Imagem de Congá retirada da internet.</a:t>
            </a:r>
          </a:p>
        </p:txBody>
      </p:sp>
      <p:pic>
        <p:nvPicPr>
          <p:cNvPr id="14" name="Imagem 13">
            <a:extLst>
              <a:ext uri="{FF2B5EF4-FFF2-40B4-BE49-F238E27FC236}">
                <a16:creationId xmlns:a16="http://schemas.microsoft.com/office/drawing/2014/main" id="{76A6B915-8EF6-4D1C-9B74-B0ED418F16D7}"/>
              </a:ext>
            </a:extLst>
          </p:cNvPr>
          <p:cNvPicPr>
            <a:picLocks noChangeAspect="1"/>
          </p:cNvPicPr>
          <p:nvPr/>
        </p:nvPicPr>
        <p:blipFill>
          <a:blip r:embed="rId2"/>
          <a:stretch>
            <a:fillRect/>
          </a:stretch>
        </p:blipFill>
        <p:spPr>
          <a:xfrm>
            <a:off x="1962975" y="2080100"/>
            <a:ext cx="7333425" cy="3935772"/>
          </a:xfrm>
          <a:prstGeom prst="rect">
            <a:avLst/>
          </a:prstGeom>
        </p:spPr>
      </p:pic>
    </p:spTree>
    <p:extLst>
      <p:ext uri="{BB962C8B-B14F-4D97-AF65-F5344CB8AC3E}">
        <p14:creationId xmlns:p14="http://schemas.microsoft.com/office/powerpoint/2010/main" val="284138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165100" y="5334000"/>
            <a:ext cx="10845800" cy="1292662"/>
          </a:xfrm>
          <a:prstGeom prst="rect">
            <a:avLst/>
          </a:prstGeom>
          <a:noFill/>
        </p:spPr>
        <p:txBody>
          <a:bodyPr wrap="square" rtlCol="0">
            <a:spAutoFit/>
          </a:bodyPr>
          <a:lstStyle/>
          <a:p>
            <a:endParaRPr lang="pt-BR" dirty="0"/>
          </a:p>
          <a:p>
            <a:endParaRPr lang="pt-BR" sz="3200" dirty="0"/>
          </a:p>
          <a:p>
            <a:pPr algn="ctr"/>
            <a:r>
              <a:rPr lang="pt-BR" sz="2800" dirty="0"/>
              <a:t>Imagem de Congá retirada da internet.</a:t>
            </a:r>
          </a:p>
        </p:txBody>
      </p:sp>
      <p:pic>
        <p:nvPicPr>
          <p:cNvPr id="5" name="Imagem 4">
            <a:extLst>
              <a:ext uri="{FF2B5EF4-FFF2-40B4-BE49-F238E27FC236}">
                <a16:creationId xmlns:a16="http://schemas.microsoft.com/office/drawing/2014/main" id="{168FCC1B-B6F3-4AF9-A6F7-41CF92160A63}"/>
              </a:ext>
            </a:extLst>
          </p:cNvPr>
          <p:cNvPicPr>
            <a:picLocks noChangeAspect="1"/>
          </p:cNvPicPr>
          <p:nvPr/>
        </p:nvPicPr>
        <p:blipFill>
          <a:blip r:embed="rId2"/>
          <a:stretch>
            <a:fillRect/>
          </a:stretch>
        </p:blipFill>
        <p:spPr>
          <a:xfrm>
            <a:off x="2857500" y="2018547"/>
            <a:ext cx="5448300" cy="4086225"/>
          </a:xfrm>
          <a:prstGeom prst="rect">
            <a:avLst/>
          </a:prstGeom>
        </p:spPr>
      </p:pic>
    </p:spTree>
    <p:extLst>
      <p:ext uri="{BB962C8B-B14F-4D97-AF65-F5344CB8AC3E}">
        <p14:creationId xmlns:p14="http://schemas.microsoft.com/office/powerpoint/2010/main" val="55686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165100" y="5334000"/>
            <a:ext cx="10845800" cy="1292662"/>
          </a:xfrm>
          <a:prstGeom prst="rect">
            <a:avLst/>
          </a:prstGeom>
          <a:noFill/>
        </p:spPr>
        <p:txBody>
          <a:bodyPr wrap="square" rtlCol="0">
            <a:spAutoFit/>
          </a:bodyPr>
          <a:lstStyle/>
          <a:p>
            <a:endParaRPr lang="pt-BR" dirty="0"/>
          </a:p>
          <a:p>
            <a:endParaRPr lang="pt-BR" sz="3200" dirty="0"/>
          </a:p>
          <a:p>
            <a:pPr algn="ctr"/>
            <a:r>
              <a:rPr lang="pt-BR" sz="2800" dirty="0"/>
              <a:t>Imagem de Congá retirada da internet.</a:t>
            </a:r>
          </a:p>
        </p:txBody>
      </p:sp>
      <p:pic>
        <p:nvPicPr>
          <p:cNvPr id="8" name="Imagem 7">
            <a:extLst>
              <a:ext uri="{FF2B5EF4-FFF2-40B4-BE49-F238E27FC236}">
                <a16:creationId xmlns:a16="http://schemas.microsoft.com/office/drawing/2014/main" id="{FB22E257-EB7E-42C7-B4FE-C5F7A190F735}"/>
              </a:ext>
            </a:extLst>
          </p:cNvPr>
          <p:cNvPicPr>
            <a:picLocks noChangeAspect="1"/>
          </p:cNvPicPr>
          <p:nvPr/>
        </p:nvPicPr>
        <p:blipFill>
          <a:blip r:embed="rId2"/>
          <a:stretch>
            <a:fillRect/>
          </a:stretch>
        </p:blipFill>
        <p:spPr>
          <a:xfrm>
            <a:off x="2755900" y="2101850"/>
            <a:ext cx="5461000" cy="4095750"/>
          </a:xfrm>
          <a:prstGeom prst="rect">
            <a:avLst/>
          </a:prstGeom>
        </p:spPr>
      </p:pic>
    </p:spTree>
    <p:extLst>
      <p:ext uri="{BB962C8B-B14F-4D97-AF65-F5344CB8AC3E}">
        <p14:creationId xmlns:p14="http://schemas.microsoft.com/office/powerpoint/2010/main" val="50707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558800" y="1915292"/>
            <a:ext cx="10134600" cy="4093428"/>
          </a:xfrm>
          <a:prstGeom prst="rect">
            <a:avLst/>
          </a:prstGeom>
          <a:noFill/>
        </p:spPr>
        <p:txBody>
          <a:bodyPr wrap="square" rtlCol="0">
            <a:spAutoFit/>
          </a:bodyPr>
          <a:lstStyle/>
          <a:p>
            <a:endParaRPr lang="pt-BR" dirty="0"/>
          </a:p>
          <a:p>
            <a:endParaRPr lang="pt-BR" sz="3200" dirty="0"/>
          </a:p>
          <a:p>
            <a:endParaRPr lang="pt-BR" sz="3200" dirty="0"/>
          </a:p>
          <a:p>
            <a:r>
              <a:rPr lang="pt-BR" sz="3200" dirty="0"/>
              <a:t>A principal função de um Congá é a de estimular a fé naquele que o olha. As imagens de santos, guias e/ou Orixás, já imersas na cultura popular, frequentemente despertam a fé nos consulentes e faz com que orem, concentrem-se, recolham-se. </a:t>
            </a:r>
          </a:p>
          <a:p>
            <a:endParaRPr lang="pt-BR" dirty="0"/>
          </a:p>
        </p:txBody>
      </p:sp>
    </p:spTree>
    <p:extLst>
      <p:ext uri="{BB962C8B-B14F-4D97-AF65-F5344CB8AC3E}">
        <p14:creationId xmlns:p14="http://schemas.microsoft.com/office/powerpoint/2010/main" val="278282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F662-7D01-4C2C-8A46-9F04CBB013B4}"/>
              </a:ext>
            </a:extLst>
          </p:cNvPr>
          <p:cNvSpPr>
            <a:spLocks noGrp="1"/>
          </p:cNvSpPr>
          <p:nvPr>
            <p:ph type="title"/>
          </p:nvPr>
        </p:nvSpPr>
        <p:spPr/>
        <p:txBody>
          <a:bodyPr/>
          <a:lstStyle/>
          <a:p>
            <a:r>
              <a:rPr lang="pt-BR" dirty="0"/>
              <a:t>Congá, Gongá ou Altar</a:t>
            </a:r>
          </a:p>
        </p:txBody>
      </p:sp>
      <p:sp>
        <p:nvSpPr>
          <p:cNvPr id="4" name="CaixaDeTexto 3">
            <a:extLst>
              <a:ext uri="{FF2B5EF4-FFF2-40B4-BE49-F238E27FC236}">
                <a16:creationId xmlns:a16="http://schemas.microsoft.com/office/drawing/2014/main" id="{ADFA5EED-527F-45E6-858B-4D035409F838}"/>
              </a:ext>
            </a:extLst>
          </p:cNvPr>
          <p:cNvSpPr txBox="1"/>
          <p:nvPr/>
        </p:nvSpPr>
        <p:spPr>
          <a:xfrm>
            <a:off x="558800" y="1915292"/>
            <a:ext cx="10134600" cy="4093428"/>
          </a:xfrm>
          <a:prstGeom prst="rect">
            <a:avLst/>
          </a:prstGeom>
          <a:noFill/>
        </p:spPr>
        <p:txBody>
          <a:bodyPr wrap="square" rtlCol="0">
            <a:spAutoFit/>
          </a:bodyPr>
          <a:lstStyle/>
          <a:p>
            <a:endParaRPr lang="pt-BR" dirty="0"/>
          </a:p>
          <a:p>
            <a:endParaRPr lang="pt-BR" sz="3200" dirty="0"/>
          </a:p>
          <a:p>
            <a:endParaRPr lang="pt-BR" sz="3200" dirty="0"/>
          </a:p>
          <a:p>
            <a:r>
              <a:rPr lang="pt-BR" sz="3200" dirty="0"/>
              <a:t>As orações quando dirigidas ao Congá, fazem com que as ondas mentais se imanem às imagens ali expostas, razão pela qual passam a ser muito mais do que imagens, mas verdadeiros focos irradiadores de paz e de tranquilidade. </a:t>
            </a:r>
          </a:p>
          <a:p>
            <a:endParaRPr lang="pt-BR" dirty="0"/>
          </a:p>
        </p:txBody>
      </p:sp>
    </p:spTree>
    <p:extLst>
      <p:ext uri="{BB962C8B-B14F-4D97-AF65-F5344CB8AC3E}">
        <p14:creationId xmlns:p14="http://schemas.microsoft.com/office/powerpoint/2010/main" val="3315542667"/>
      </p:ext>
    </p:extLst>
  </p:cSld>
  <p:clrMapOvr>
    <a:masterClrMapping/>
  </p:clrMapOvr>
</p:sld>
</file>

<file path=ppt/theme/theme1.xml><?xml version="1.0" encoding="utf-8"?>
<a:theme xmlns:a="http://schemas.openxmlformats.org/drawingml/2006/main" name="Berlim">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TM04033917[[fn=Berlim]]</Template>
  <TotalTime>30</TotalTime>
  <Words>291</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10</vt:i4>
      </vt:variant>
    </vt:vector>
  </HeadingPairs>
  <TitlesOfParts>
    <vt:vector size="13" baseType="lpstr">
      <vt:lpstr>Arial</vt:lpstr>
      <vt:lpstr>Trebuchet MS</vt:lpstr>
      <vt:lpstr>Berlim</vt:lpstr>
      <vt:lpstr>Curso Básico de Umbanda e Mediunidade – Aula 08</vt:lpstr>
      <vt:lpstr>Congá, Gongá ou Altar</vt:lpstr>
      <vt:lpstr>Congá, Gongá ou Altar</vt:lpstr>
      <vt:lpstr>Congá, Gongá ou Altar</vt:lpstr>
      <vt:lpstr>Congá, Gongá ou Altar</vt:lpstr>
      <vt:lpstr>Congá, Gongá ou Altar</vt:lpstr>
      <vt:lpstr>Congá, Gongá ou Altar</vt:lpstr>
      <vt:lpstr>Congá, Gongá ou Altar</vt:lpstr>
      <vt:lpstr>Congá, Gongá ou Altar</vt:lpstr>
      <vt:lpstr>Congá, Gongá ou Altar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Básico de Umbanda e Mediunidade – Aula 09</dc:title>
  <dc:creator>Admin</dc:creator>
  <cp:lastModifiedBy>Admin</cp:lastModifiedBy>
  <cp:revision>13</cp:revision>
  <dcterms:created xsi:type="dcterms:W3CDTF">2019-03-25T17:51:46Z</dcterms:created>
  <dcterms:modified xsi:type="dcterms:W3CDTF">2019-04-02T04:51:27Z</dcterms:modified>
</cp:coreProperties>
</file>