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9" r:id="rId2"/>
    <p:sldId id="321" r:id="rId3"/>
    <p:sldId id="323" r:id="rId4"/>
    <p:sldId id="322" r:id="rId5"/>
    <p:sldId id="324" r:id="rId6"/>
    <p:sldId id="325" r:id="rId7"/>
    <p:sldId id="326" r:id="rId8"/>
    <p:sldId id="327" r:id="rId9"/>
    <p:sldId id="328" r:id="rId10"/>
    <p:sldId id="329" r:id="rId11"/>
  </p:sldIdLst>
  <p:sldSz cx="9144000" cy="6858000" type="screen4x3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024" autoAdjust="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68F88C59-319B-4332-9A1D-2A62CFCB00D8}" type="datetimeFigureOut">
              <a:rPr lang="pt-BR" smtClean="0"/>
              <a:pPr/>
              <a:t>21/06/2019</a:t>
            </a:fld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B16A41B8-7DC3-4DB6-84E4-E105629EAA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968B300D-05F0-4B43-940D-46DED5A791AD}" type="datetimeFigureOut">
              <a:rPr lang="pt-BR"/>
              <a:pPr/>
              <a:t>21/06/2019</a:t>
            </a:fld>
            <a:endParaRPr lang="pt-BR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pt-BR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9B26CD33-4337-4529-948A-94F6960B2374}" type="slidenum">
              <a:rPr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 do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title" hasCustomPrompt="1"/>
          </p:nvPr>
        </p:nvSpPr>
        <p:spPr>
          <a:xfrm>
            <a:off x="228601" y="3962400"/>
            <a:ext cx="8298485" cy="1066800"/>
          </a:xfrm>
        </p:spPr>
        <p:txBody>
          <a:bodyPr bIns="0"/>
          <a:lstStyle>
            <a:lvl1pPr algn="r" eaLnBrk="1" latinLnBrk="0" hangingPunct="1">
              <a:defRPr kumimoji="0" lang="pt-BR"/>
            </a:lvl1pPr>
            <a:extLst/>
          </a:lstStyle>
          <a:p>
            <a:r>
              <a:rPr kumimoji="0" lang="pt-BR"/>
              <a:t>Clique para adicionar um título de álbum de fotos</a:t>
            </a:r>
          </a:p>
        </p:txBody>
      </p:sp>
      <p:sp>
        <p:nvSpPr>
          <p:cNvPr id="30" name="Rectangle 7"/>
          <p:cNvSpPr>
            <a:spLocks/>
          </p:cNvSpPr>
          <p:nvPr/>
        </p:nvSpPr>
        <p:spPr>
          <a:xfrm>
            <a:off x="453736" y="5181600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pt-BR"/>
            </a:pPr>
            <a:endParaRPr kumimoji="0" lang="pt-BR" sz="3200" b="0" i="1" u="none" strike="noStrike" kern="0" cap="none" spc="0" normalizeH="0" baseline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133600" y="5133975"/>
            <a:ext cx="6386946" cy="1219200"/>
          </a:xfrm>
        </p:spPr>
        <p:txBody>
          <a:bodyPr vert="horz" tIns="0" anchor="t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data e outros detalhes</a:t>
            </a:r>
          </a:p>
        </p:txBody>
      </p:sp>
      <p:sp>
        <p:nvSpPr>
          <p:cNvPr id="27" name="Rectangle 6"/>
          <p:cNvSpPr>
            <a:spLocks noGrp="1"/>
          </p:cNvSpPr>
          <p:nvPr>
            <p:ph type="pic" sz="quarter" idx="11"/>
          </p:nvPr>
        </p:nvSpPr>
        <p:spPr>
          <a:xfrm>
            <a:off x="6096000" y="1600200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6" name="Rectangle 5"/>
          <p:cNvSpPr/>
          <p:nvPr userDrawn="1"/>
        </p:nvSpPr>
        <p:spPr>
          <a:xfrm>
            <a:off x="176844" y="186904"/>
            <a:ext cx="8763000" cy="6213896"/>
          </a:xfrm>
          <a:prstGeom prst="rect">
            <a:avLst/>
          </a:prstGeom>
          <a:noFill/>
          <a:ln w="9525" cap="rnd" cmpd="sng" algn="ctr">
            <a:solidFill>
              <a:schemeClr val="bg1">
                <a:tint val="85000"/>
              </a:schemeClr>
            </a:solidFill>
            <a:prstDash val="dash"/>
          </a:ln>
          <a:effectLst>
            <a:outerShdw blurRad="25400" dist="12700" dir="5400000" algn="tl" rotWithShape="0">
              <a:schemeClr val="bg1">
                <a:alpha val="60000"/>
              </a:scheme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3" name="Rectangle 1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66344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5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720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63440" y="228600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228600"/>
            <a:ext cx="4023360" cy="3017520"/>
          </a:xfrm>
        </p:spPr>
        <p:txBody>
          <a:bodyPr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Mi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067300" y="3436620"/>
            <a:ext cx="3649900" cy="2889504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9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26720" y="384048"/>
            <a:ext cx="4457700" cy="5943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5067300" y="389332"/>
            <a:ext cx="3657600" cy="2887269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/>
          <p:cNvSpPr>
            <a:spLocks noGrp="1"/>
          </p:cNvSpPr>
          <p:nvPr>
            <p:ph type="pic" sz="quarter" idx="14"/>
          </p:nvPr>
        </p:nvSpPr>
        <p:spPr>
          <a:xfrm>
            <a:off x="2229297" y="228600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3" name="Rectangle 7"/>
          <p:cNvSpPr>
            <a:spLocks noGrp="1"/>
          </p:cNvSpPr>
          <p:nvPr>
            <p:ph type="pic" sz="quarter" idx="26"/>
          </p:nvPr>
        </p:nvSpPr>
        <p:spPr>
          <a:xfrm>
            <a:off x="22292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5"/>
          </p:nvPr>
        </p:nvSpPr>
        <p:spPr>
          <a:xfrm>
            <a:off x="4672217" y="228600"/>
            <a:ext cx="2286000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27"/>
          </p:nvPr>
        </p:nvSpPr>
        <p:spPr>
          <a:xfrm>
            <a:off x="46676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6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</p:spPr>
        <p:txBody>
          <a:bodyPr anchor="b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pt-BR"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1" name="Rectangle 10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5" name="Rectangle 14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Superior 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pic" sz="quarter" idx="14"/>
          </p:nvPr>
        </p:nvSpPr>
        <p:spPr>
          <a:xfrm>
            <a:off x="926821" y="533400"/>
            <a:ext cx="3653297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26821" y="61722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9" name="Rectangle 7"/>
          <p:cNvSpPr>
            <a:spLocks noGrp="1"/>
          </p:cNvSpPr>
          <p:nvPr>
            <p:ph type="pic" sz="quarter" idx="17"/>
          </p:nvPr>
        </p:nvSpPr>
        <p:spPr>
          <a:xfrm>
            <a:off x="4660621" y="5334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8"/>
          </p:nvPr>
        </p:nvSpPr>
        <p:spPr>
          <a:xfrm>
            <a:off x="9268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19"/>
          </p:nvPr>
        </p:nvSpPr>
        <p:spPr>
          <a:xfrm>
            <a:off x="46606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926821" y="1524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3" hasCustomPrompt="1"/>
          </p:nvPr>
        </p:nvSpPr>
        <p:spPr>
          <a:xfrm>
            <a:off x="4660621" y="61722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24" hasCustomPrompt="1"/>
          </p:nvPr>
        </p:nvSpPr>
        <p:spPr>
          <a:xfrm>
            <a:off x="4660621" y="1524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Superior Retrato com Legendas Gra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1524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1"/>
          </p:nvPr>
        </p:nvSpPr>
        <p:spPr>
          <a:xfrm>
            <a:off x="45466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0"/>
          </p:nvPr>
        </p:nvSpPr>
        <p:spPr>
          <a:xfrm>
            <a:off x="234906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9" name="Rectangle 7"/>
          <p:cNvSpPr>
            <a:spLocks noGrp="1"/>
          </p:cNvSpPr>
          <p:nvPr>
            <p:ph type="pic" sz="quarter" idx="32"/>
          </p:nvPr>
        </p:nvSpPr>
        <p:spPr>
          <a:xfrm>
            <a:off x="6740166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152400" y="4495800"/>
            <a:ext cx="87630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24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Superior: 1 Retrato com 3 Pais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685800" y="257665"/>
            <a:ext cx="4617720" cy="6172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4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788848" y="257665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22"/>
          </p:nvPr>
        </p:nvSpPr>
        <p:spPr>
          <a:xfrm>
            <a:off x="5788848" y="2432657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4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788848" y="4607649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 superior: 3 Paisagem com 2 Re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290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17"/>
          </p:nvPr>
        </p:nvSpPr>
        <p:spPr>
          <a:xfrm>
            <a:off x="3033848" y="228600"/>
            <a:ext cx="5562600" cy="4171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6"/>
          </p:nvPr>
        </p:nvSpPr>
        <p:spPr>
          <a:xfrm>
            <a:off x="609600" y="2286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943600" y="4495800"/>
            <a:ext cx="2666999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3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3033848" y="4495800"/>
            <a:ext cx="2757352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 Superior: 3 Retrato com 2 Pais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Grp="1"/>
          </p:cNvSpPr>
          <p:nvPr>
            <p:ph type="pic" sz="quarter" idx="26"/>
          </p:nvPr>
        </p:nvSpPr>
        <p:spPr>
          <a:xfrm>
            <a:off x="5121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3" name="Rectangle 7"/>
          <p:cNvSpPr>
            <a:spLocks noGrp="1"/>
          </p:cNvSpPr>
          <p:nvPr>
            <p:ph type="pic" sz="quarter" idx="29"/>
          </p:nvPr>
        </p:nvSpPr>
        <p:spPr>
          <a:xfrm>
            <a:off x="51213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0"/>
          </p:nvPr>
        </p:nvSpPr>
        <p:spPr>
          <a:xfrm>
            <a:off x="471837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2" name="Rectangle 7"/>
          <p:cNvSpPr>
            <a:spLocks noGrp="1"/>
          </p:cNvSpPr>
          <p:nvPr>
            <p:ph type="pic" sz="quarter" idx="27"/>
          </p:nvPr>
        </p:nvSpPr>
        <p:spPr>
          <a:xfrm>
            <a:off x="32934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8"/>
          </p:nvPr>
        </p:nvSpPr>
        <p:spPr>
          <a:xfrm>
            <a:off x="60747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dra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3050273" y="16002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0" y="48768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18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Quadra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4955273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6" name="W¥ل云玗İαЂôÁûÂÚ丫:Pïçtúrê Plå¢éhõlðér 表¥鷗字㌍ 表_W 5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18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8" name="W¥ل云玗İαЂÕØÚáÛ丫:Téxt Plàçèhòlðêr 表¥鷗字㌍_W 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18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9" name="Rectangle 8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spect="1"/>
          </p:cNvSpPr>
          <p:nvPr>
            <p:ph type="pic" sz="quarter" idx="10"/>
          </p:nvPr>
        </p:nvSpPr>
        <p:spPr>
          <a:xfrm>
            <a:off x="914400" y="294590"/>
            <a:ext cx="7467600" cy="56007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7" name="Rectangle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019800"/>
            <a:ext cx="7467600" cy="38100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57200" y="2057400"/>
            <a:ext cx="8229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4" name="W¥ل云玗İαЂÕØÚáÛ丫:Téxt Plàçèhòlðêr 表¥鷗字㌍_W 3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4876800"/>
            <a:ext cx="8229600" cy="14478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18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latinLnBrk="0" hangingPunct="1"/>
            <a:r>
              <a:rPr lang="pt-BR"/>
              <a:t>Clique para editar o estilo do título mestre</a:t>
            </a:r>
            <a:endParaRPr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/>
          </a:p>
        </p:txBody>
      </p:sp>
      <p:sp>
        <p:nvSpPr>
          <p:cNvPr id="2" name="Rectangl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EC6F-6501-4E04-BD6C-A8A6CABB2C5B}" type="datetimeFigureOut">
              <a:rPr lang="pt-BR"/>
              <a:pPr/>
              <a:t>21/06/2019</a:t>
            </a:fld>
            <a:endParaRPr kumimoji="0" lang="pt-BR"/>
          </a:p>
        </p:txBody>
      </p:sp>
      <p:sp>
        <p:nvSpPr>
          <p:cNvPr id="27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/>
          </a:p>
        </p:txBody>
      </p:sp>
      <p:sp>
        <p:nvSpPr>
          <p:cNvPr id="24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0023-0CED-47F7-85AE-654F0B232C29}" type="slidenum">
              <a:rPr/>
              <a:pPr/>
              <a:t>‹nº›</a:t>
            </a:fld>
            <a:endParaRPr kumimoji="0"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Retra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pic" sz="quarter" idx="10"/>
          </p:nvPr>
        </p:nvSpPr>
        <p:spPr>
          <a:xfrm>
            <a:off x="419375" y="233241"/>
            <a:ext cx="4640305" cy="61722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7800" y="3048000"/>
            <a:ext cx="3505200" cy="3352800"/>
          </a:xfrm>
        </p:spPr>
        <p:txBody>
          <a:bodyPr tIns="91440" bIns="91440"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aisagem (Tela inteir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>
              <a:buFontTx/>
              <a:buNone/>
            </a:pPr>
            <a:r>
              <a:rPr kumimoji="0" lang="pt-BR" i="0"/>
              <a:t>Clique no ícone</a:t>
            </a:r>
            <a:r>
              <a:rPr kumimoji="0" lang="pt-BR" i="0" baseline="0"/>
              <a:t> para adicionar uma </a:t>
            </a:r>
            <a:r>
              <a:rPr kumimoji="0" lang="pt-BR" i="0"/>
              <a:t>imagem de página inteira</a:t>
            </a:r>
            <a:endParaRPr kumimoji="0" lang="pt-BR" i="0" baseline="0"/>
          </a:p>
          <a:p>
            <a:pPr marL="0" marR="0" indent="0" algn="ctr">
              <a:buFontTx/>
              <a:buNone/>
            </a:pPr>
            <a:endParaRPr kumimoji="0" lang="pt-BR" i="0"/>
          </a:p>
          <a:p>
            <a:pPr algn="ctr">
              <a:buFontTx/>
              <a:buNone/>
            </a:pPr>
            <a:endParaRPr kumimoji="0" lang="pt-BR" i="0"/>
          </a:p>
          <a:p>
            <a:pPr algn="ctr">
              <a:buFontTx/>
              <a:buNone/>
            </a:pPr>
            <a:endParaRPr kumimoji="0" lang="pt-BR" i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ção do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 hasCustomPrompt="1"/>
          </p:nvPr>
        </p:nvSpPr>
        <p:spPr>
          <a:xfrm>
            <a:off x="752670" y="4572000"/>
            <a:ext cx="7781730" cy="990600"/>
          </a:xfrm>
        </p:spPr>
        <p:txBody>
          <a:bodyPr vert="horz" bIns="0" anchor="b" anchorCtr="0"/>
          <a:lstStyle>
            <a:lvl1pPr eaLnBrk="1" latinLnBrk="0" hangingPunct="1">
              <a:defRPr kumimoji="0" lang="pt-BR" baseline="0"/>
            </a:lvl1pPr>
            <a:extLst/>
          </a:lstStyle>
          <a:p>
            <a:r>
              <a:rPr kumimoji="0" lang="pt-BR"/>
              <a:t>Clique para adicionar um título de seção</a:t>
            </a:r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752670" y="5600700"/>
            <a:ext cx="7772400" cy="838200"/>
          </a:xfrm>
        </p:spPr>
        <p:txBody>
          <a:bodyPr vert="horz" tIns="0"/>
          <a:lstStyle>
            <a:lvl1pPr eaLnBrk="1" latinLnBrk="0" hangingPunct="1">
              <a:buFontTx/>
              <a:buNone/>
              <a:defRPr kumimoji="0" lang="pt-BR" sz="1800"/>
            </a:lvl1pPr>
            <a:extLst/>
          </a:lstStyle>
          <a:p>
            <a:pPr lvl="0"/>
            <a:r>
              <a:rPr kumimoji="0" lang="pt-BR"/>
              <a:t>Clique para adicionar um subtítulo</a:t>
            </a:r>
          </a:p>
        </p:txBody>
      </p:sp>
      <p:sp>
        <p:nvSpPr>
          <p:cNvPr id="7" name="Rectangle 6"/>
          <p:cNvSpPr>
            <a:spLocks noGrp="1"/>
          </p:cNvSpPr>
          <p:nvPr>
            <p:ph type="pic" sz="quarter" idx="11"/>
          </p:nvPr>
        </p:nvSpPr>
        <p:spPr>
          <a:xfrm>
            <a:off x="786338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8" name="Rectangle 6"/>
          <p:cNvSpPr>
            <a:spLocks noGrp="1"/>
          </p:cNvSpPr>
          <p:nvPr>
            <p:ph type="pic" sz="quarter" idx="15"/>
          </p:nvPr>
        </p:nvSpPr>
        <p:spPr>
          <a:xfrm>
            <a:off x="3474604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" name="Rectangle 6"/>
          <p:cNvSpPr>
            <a:spLocks noGrp="1"/>
          </p:cNvSpPr>
          <p:nvPr>
            <p:ph type="pic" sz="quarter" idx="16"/>
          </p:nvPr>
        </p:nvSpPr>
        <p:spPr>
          <a:xfrm>
            <a:off x="6162870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2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4722047" y="609600"/>
            <a:ext cx="3431353" cy="4575141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1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1066800" y="609600"/>
            <a:ext cx="3429000" cy="4572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3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Paisagem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5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648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Mis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141976" y="381000"/>
            <a:ext cx="3773424" cy="2830068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22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4152" y="381000"/>
            <a:ext cx="4462272" cy="5949696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5141976" y="3352800"/>
            <a:ext cx="3773425" cy="2971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4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32004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31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61722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2004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61722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eaLnBrk="1" latinLnBrk="0" hangingPunct="1"/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Rectangl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29" name="Rectangle 3"/>
          <p:cNvSpPr>
            <a:spLocks noGrp="1"/>
          </p:cNvSpPr>
          <p:nvPr>
            <p:ph type="dt" sz="half" idx="2"/>
          </p:nvPr>
        </p:nvSpPr>
        <p:spPr>
          <a:xfrm>
            <a:off x="66675" y="6559360"/>
            <a:ext cx="2438400" cy="244475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lang="pt-BR" sz="1200">
                <a:solidFill>
                  <a:schemeClr val="tx2"/>
                </a:solidFill>
              </a:defRPr>
            </a:lvl1pPr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21/06/2019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20" name="Rectangle 25"/>
          <p:cNvSpPr>
            <a:spLocks noGrp="1"/>
          </p:cNvSpPr>
          <p:nvPr>
            <p:ph type="ftr" sz="quarter" idx="3"/>
          </p:nvPr>
        </p:nvSpPr>
        <p:spPr>
          <a:xfrm>
            <a:off x="2995653" y="6558153"/>
            <a:ext cx="4648200" cy="2468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lang="pt-BR" sz="1200">
                <a:solidFill>
                  <a:schemeClr val="tx2"/>
                </a:solidFill>
              </a:defRPr>
            </a:lvl1pPr>
            <a:extLst/>
          </a:lstStyle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23" name="Rectangle 16"/>
          <p:cNvSpPr>
            <a:spLocks noGrp="1"/>
          </p:cNvSpPr>
          <p:nvPr>
            <p:ph type="sldNum" sz="quarter" idx="4"/>
          </p:nvPr>
        </p:nvSpPr>
        <p:spPr>
          <a:xfrm>
            <a:off x="8172450" y="6559360"/>
            <a:ext cx="914400" cy="244475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lang="pt-BR" sz="1200">
                <a:solidFill>
                  <a:schemeClr val="tx2"/>
                </a:solidFill>
              </a:defRPr>
            </a:lvl1pPr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lang="pt-BR" sz="3200" cap="all" baseline="0">
          <a:solidFill>
            <a:schemeClr val="tx2"/>
          </a:solidFill>
          <a:effectLst>
            <a:outerShdw blurRad="51000" dist="370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 lang="pt-BR">
          <a:solidFill>
            <a:schemeClr val="tx2"/>
          </a:solidFill>
        </a:defRPr>
      </a:lvl2pPr>
      <a:lvl3pPr eaLnBrk="1" latinLnBrk="0" hangingPunct="1">
        <a:defRPr kumimoji="0" lang="pt-BR">
          <a:solidFill>
            <a:schemeClr val="tx2"/>
          </a:solidFill>
        </a:defRPr>
      </a:lvl3pPr>
      <a:lvl4pPr eaLnBrk="1" latinLnBrk="0" hangingPunct="1">
        <a:defRPr kumimoji="0" lang="pt-BR">
          <a:solidFill>
            <a:schemeClr val="tx2"/>
          </a:solidFill>
        </a:defRPr>
      </a:lvl4pPr>
      <a:lvl5pPr eaLnBrk="1" latinLnBrk="0" hangingPunct="1">
        <a:defRPr kumimoji="0" lang="pt-BR">
          <a:solidFill>
            <a:schemeClr val="tx2"/>
          </a:solidFill>
        </a:defRPr>
      </a:lvl5pPr>
      <a:lvl6pPr eaLnBrk="1" latinLnBrk="0" hangingPunct="1">
        <a:defRPr kumimoji="0" lang="pt-BR">
          <a:solidFill>
            <a:schemeClr val="tx2"/>
          </a:solidFill>
        </a:defRPr>
      </a:lvl6pPr>
      <a:lvl7pPr eaLnBrk="1" latinLnBrk="0" hangingPunct="1">
        <a:defRPr kumimoji="0" lang="pt-BR">
          <a:solidFill>
            <a:schemeClr val="tx2"/>
          </a:solidFill>
        </a:defRPr>
      </a:lvl7pPr>
      <a:lvl8pPr eaLnBrk="1" latinLnBrk="0" hangingPunct="1">
        <a:defRPr kumimoji="0" lang="pt-BR">
          <a:solidFill>
            <a:schemeClr val="tx2"/>
          </a:solidFill>
        </a:defRPr>
      </a:lvl8pPr>
      <a:lvl9pPr eaLnBrk="1" latinLnBrk="0" hangingPunct="1">
        <a:defRPr kumimoji="0" lang="pt-BR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pt-BR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pt-BR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pt-BR"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pt-BR"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dirty="0"/>
              <a:t>CURSO BÁSICO DE UMBANDA E MEDIUNIDADE – Aula 09</a:t>
            </a:r>
          </a:p>
        </p:txBody>
      </p:sp>
      <p:sp>
        <p:nvSpPr>
          <p:cNvPr id="17" name="Rectangle 1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/>
              <a:t>CASA DE UMBANDA UNIÃO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11560" y="1412776"/>
            <a:ext cx="8208912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Na Esquerda, encontramos as entidades menos evoluídas espiritualmente, porém, todas compreendem a necessidade de se trabalhar apenas em prol do bem.</a:t>
            </a:r>
          </a:p>
          <a:p>
            <a:endParaRPr lang="pt-BR" sz="3200" dirty="0"/>
          </a:p>
          <a:p>
            <a:r>
              <a:rPr lang="pt-BR" sz="3200" dirty="0"/>
              <a:t>Como em nossa casa os trabalhos com a esquerda são fechados ao público, a nossa próxima aula será dedicada a eles, a fim de que você compreenda melhor a atuação destas entidades.</a:t>
            </a:r>
          </a:p>
          <a:p>
            <a:endParaRPr lang="pt-BR" sz="3200" dirty="0"/>
          </a:p>
          <a:p>
            <a:endParaRPr lang="pt-BR" sz="3200" dirty="0"/>
          </a:p>
          <a:p>
            <a:endParaRPr lang="pt-BR" sz="4000" b="1" dirty="0"/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83568" y="1844824"/>
            <a:ext cx="820891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rgbClr val="FFFF00"/>
                </a:solidFill>
              </a:rPr>
              <a:t>Direita e Esquerda </a:t>
            </a:r>
            <a:r>
              <a:rPr lang="pt-BR" sz="3200" dirty="0"/>
              <a:t>são divisões didáticas para entendermos as:</a:t>
            </a:r>
          </a:p>
          <a:p>
            <a:endParaRPr lang="pt-BR" sz="3200" dirty="0"/>
          </a:p>
          <a:p>
            <a:r>
              <a:rPr lang="pt-BR" sz="3200" dirty="0"/>
              <a:t>Entidades mais distanciadas da matéria (</a:t>
            </a:r>
            <a:r>
              <a:rPr lang="pt-BR" sz="3200" dirty="0">
                <a:solidFill>
                  <a:srgbClr val="FFFF00"/>
                </a:solidFill>
              </a:rPr>
              <a:t>Direita</a:t>
            </a:r>
            <a:r>
              <a:rPr lang="pt-BR" sz="3200" dirty="0"/>
              <a:t>).</a:t>
            </a:r>
          </a:p>
          <a:p>
            <a:endParaRPr lang="pt-BR" sz="3200" dirty="0"/>
          </a:p>
          <a:p>
            <a:r>
              <a:rPr lang="pt-BR" sz="3200" dirty="0"/>
              <a:t>Entidades mais próximas da matéria (</a:t>
            </a:r>
            <a:r>
              <a:rPr lang="pt-BR" sz="3200" dirty="0">
                <a:solidFill>
                  <a:srgbClr val="FFFF00"/>
                </a:solidFill>
              </a:rPr>
              <a:t>Esquerda</a:t>
            </a:r>
            <a:r>
              <a:rPr lang="pt-BR" sz="3200" dirty="0"/>
              <a:t>).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83568" y="1772816"/>
            <a:ext cx="820891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Em nossa casa, adotamos a seguinte divisão didática:</a:t>
            </a:r>
          </a:p>
          <a:p>
            <a:endParaRPr lang="pt-BR" sz="3200" b="1" dirty="0">
              <a:solidFill>
                <a:srgbClr val="FFFF00"/>
              </a:solidFill>
            </a:endParaRPr>
          </a:p>
          <a:p>
            <a:r>
              <a:rPr lang="pt-BR" sz="3200" b="1" dirty="0">
                <a:solidFill>
                  <a:srgbClr val="FFFF00"/>
                </a:solidFill>
              </a:rPr>
              <a:t>Direita: </a:t>
            </a:r>
            <a:r>
              <a:rPr lang="pt-BR" sz="3200" b="1" dirty="0" err="1"/>
              <a:t>Pretos-Velhos</a:t>
            </a:r>
            <a:r>
              <a:rPr lang="pt-BR" sz="3200" b="1" dirty="0"/>
              <a:t>, Caboclos e Crianças;</a:t>
            </a:r>
          </a:p>
          <a:p>
            <a:endParaRPr lang="pt-BR" sz="3200" b="1" dirty="0">
              <a:solidFill>
                <a:srgbClr val="FFFF00"/>
              </a:solidFill>
            </a:endParaRPr>
          </a:p>
          <a:p>
            <a:r>
              <a:rPr lang="pt-BR" sz="3200" b="1" dirty="0">
                <a:solidFill>
                  <a:srgbClr val="FFFF00"/>
                </a:solidFill>
              </a:rPr>
              <a:t>Intermediário: </a:t>
            </a:r>
            <a:r>
              <a:rPr lang="pt-BR" sz="3200" b="1" dirty="0"/>
              <a:t>Baianos, Ciganos, Linha D’água;</a:t>
            </a:r>
          </a:p>
          <a:p>
            <a:endParaRPr lang="pt-BR" sz="3200" b="1" dirty="0"/>
          </a:p>
          <a:p>
            <a:r>
              <a:rPr lang="pt-BR" sz="3200" b="1" dirty="0">
                <a:solidFill>
                  <a:srgbClr val="FFFF00"/>
                </a:solidFill>
              </a:rPr>
              <a:t>Esquerda: </a:t>
            </a:r>
            <a:r>
              <a:rPr lang="pt-BR" sz="3200" b="1" dirty="0"/>
              <a:t>Exus e Pombagiras.</a:t>
            </a:r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83568" y="1844824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As entidades formam uma equipe de trabalho, de modo que não há MELHOR OU PIOR, assim como não é melhor o </a:t>
            </a:r>
            <a:r>
              <a:rPr lang="pt-BR" sz="3200" dirty="0">
                <a:solidFill>
                  <a:srgbClr val="FFFF00"/>
                </a:solidFill>
              </a:rPr>
              <a:t>cérebro que o intestino </a:t>
            </a:r>
            <a:r>
              <a:rPr lang="pt-BR" sz="3200" dirty="0"/>
              <a:t>ou o </a:t>
            </a:r>
            <a:r>
              <a:rPr lang="pt-BR" sz="3200" dirty="0">
                <a:solidFill>
                  <a:srgbClr val="FFFF00"/>
                </a:solidFill>
              </a:rPr>
              <a:t>estômago melhor que o coração</a:t>
            </a:r>
            <a:r>
              <a:rPr lang="pt-BR" sz="3200" dirty="0"/>
              <a:t>: É preciso que cada órgão faça a sua parte para que a vida se sustente. Da mesma forma, no terreiro, </a:t>
            </a:r>
            <a:r>
              <a:rPr lang="pt-BR" sz="3200" b="1" dirty="0">
                <a:solidFill>
                  <a:srgbClr val="FFFF00"/>
                </a:solidFill>
              </a:rPr>
              <a:t>direita e esquerda se complementam para que o trabalho se realize.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11560" y="1628800"/>
            <a:ext cx="820891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As entidades da </a:t>
            </a:r>
            <a:r>
              <a:rPr lang="pt-BR" sz="4000" dirty="0">
                <a:solidFill>
                  <a:srgbClr val="FFFF00"/>
                </a:solidFill>
              </a:rPr>
              <a:t>Direita</a:t>
            </a:r>
            <a:r>
              <a:rPr lang="pt-BR" sz="4000" dirty="0"/>
              <a:t> são as </a:t>
            </a:r>
            <a:r>
              <a:rPr lang="pt-BR" sz="4000" dirty="0">
                <a:solidFill>
                  <a:srgbClr val="FFFF00"/>
                </a:solidFill>
              </a:rPr>
              <a:t>mais experientes e evoluídas </a:t>
            </a:r>
            <a:r>
              <a:rPr lang="pt-BR" sz="4000" dirty="0"/>
              <a:t>e, por isso, são as mais indicadas para dar passes e consultas, especialmente, por já terem passado pelas dificuldades que nós passamos.</a:t>
            </a:r>
          </a:p>
          <a:p>
            <a:endParaRPr lang="pt-BR" sz="4000" b="1" dirty="0"/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11560" y="1628800"/>
            <a:ext cx="820891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A exceção fica por conta das </a:t>
            </a:r>
            <a:r>
              <a:rPr lang="pt-BR" sz="4000" dirty="0">
                <a:solidFill>
                  <a:srgbClr val="FFFF00"/>
                </a:solidFill>
              </a:rPr>
              <a:t>Crianças</a:t>
            </a:r>
            <a:r>
              <a:rPr lang="pt-BR" sz="4000" dirty="0"/>
              <a:t> que, justamente por serem almas infantis, estão mais aptas a </a:t>
            </a:r>
            <a:r>
              <a:rPr lang="pt-BR" sz="4000" dirty="0">
                <a:solidFill>
                  <a:srgbClr val="FFFF00"/>
                </a:solidFill>
              </a:rPr>
              <a:t>atender as crianças encarnadas</a:t>
            </a:r>
            <a:r>
              <a:rPr lang="pt-BR" sz="4000" dirty="0"/>
              <a:t> e não aos adultos com toda sua complexidade, dor e sofrimento.</a:t>
            </a:r>
          </a:p>
          <a:p>
            <a:endParaRPr lang="pt-BR" sz="4000" b="1" dirty="0"/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11560" y="1628800"/>
            <a:ext cx="8208912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/>
              <a:t>Entre as entidades </a:t>
            </a:r>
            <a:r>
              <a:rPr lang="pt-BR" sz="3600" dirty="0">
                <a:solidFill>
                  <a:srgbClr val="FFFF00"/>
                </a:solidFill>
              </a:rPr>
              <a:t>Intermediárias</a:t>
            </a:r>
            <a:r>
              <a:rPr lang="pt-BR" sz="3600" dirty="0"/>
              <a:t>, isto é, cujo grau evolutivo está em algum lugar entre a </a:t>
            </a:r>
            <a:r>
              <a:rPr lang="pt-BR" sz="3600" dirty="0">
                <a:solidFill>
                  <a:srgbClr val="FFFF00"/>
                </a:solidFill>
              </a:rPr>
              <a:t>Direita e a Esquerda</a:t>
            </a:r>
            <a:r>
              <a:rPr lang="pt-BR" sz="3600" dirty="0"/>
              <a:t>, o que faculta a algumas a possibilidade de se manifestarem em ambas, os </a:t>
            </a:r>
            <a:r>
              <a:rPr lang="pt-BR" sz="3600" dirty="0">
                <a:solidFill>
                  <a:srgbClr val="FFFF00"/>
                </a:solidFill>
              </a:rPr>
              <a:t>Baianos</a:t>
            </a:r>
            <a:r>
              <a:rPr lang="pt-BR" sz="3600" dirty="0"/>
              <a:t> e a </a:t>
            </a:r>
            <a:r>
              <a:rPr lang="pt-BR" sz="3600" dirty="0">
                <a:solidFill>
                  <a:srgbClr val="FFFF00"/>
                </a:solidFill>
              </a:rPr>
              <a:t>Linha D’água </a:t>
            </a:r>
            <a:r>
              <a:rPr lang="pt-BR" sz="3600" dirty="0"/>
              <a:t>são os que normalmente atuam na limpeza energética das pessoas e do terreiro.</a:t>
            </a:r>
          </a:p>
          <a:p>
            <a:endParaRPr lang="pt-BR" sz="4000" b="1" dirty="0"/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11560" y="1628800"/>
            <a:ext cx="820891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É por isso que, vez ou outra, eles aparecem ao final dos trabalhos. Quando o ambiente fica carregado de vibrações como: </a:t>
            </a:r>
            <a:r>
              <a:rPr lang="pt-BR" sz="3200" dirty="0">
                <a:solidFill>
                  <a:srgbClr val="FFFF00"/>
                </a:solidFill>
              </a:rPr>
              <a:t>Tristeza, desânimo, sofrimento, desesperança</a:t>
            </a:r>
            <a:r>
              <a:rPr lang="pt-BR" sz="3200" dirty="0"/>
              <a:t>, essas entidades costumam se manifestar não apenas para limpar as energias nocivas, mas para trazer uma energia salutar mais poderosa, revigorando o ambiente e as pessoas. </a:t>
            </a:r>
          </a:p>
          <a:p>
            <a:endParaRPr lang="pt-BR" sz="4000" b="1" dirty="0"/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9801" y="332656"/>
            <a:ext cx="860844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66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Direita e Esquerda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11560" y="1412776"/>
            <a:ext cx="8208912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Já os </a:t>
            </a:r>
            <a:r>
              <a:rPr lang="pt-BR" sz="3200" dirty="0">
                <a:solidFill>
                  <a:srgbClr val="FFFF00"/>
                </a:solidFill>
              </a:rPr>
              <a:t>Ciganos </a:t>
            </a:r>
            <a:r>
              <a:rPr lang="pt-BR" sz="3200" dirty="0"/>
              <a:t>costumam comparecer duas vezes por ano na casa (no restante eles rodam o Brasil) e seus trabalhos são sempre os mais alegres, além de atiçarem a curiosidade quanto ao futuro (nem todos trabalham lendo a sorte, porém).</a:t>
            </a:r>
          </a:p>
          <a:p>
            <a:endParaRPr lang="pt-BR" sz="3200" dirty="0"/>
          </a:p>
          <a:p>
            <a:r>
              <a:rPr lang="pt-BR" sz="3200" dirty="0"/>
              <a:t>O trabalho com esta linha é considerado uma verdadeira “pausa” no pronto-socorro que se converte o terreiro, sendo um trabalho festivo para todos.</a:t>
            </a:r>
          </a:p>
          <a:p>
            <a:endParaRPr lang="pt-BR" sz="3200" dirty="0"/>
          </a:p>
          <a:p>
            <a:endParaRPr lang="pt-BR" sz="3200" dirty="0"/>
          </a:p>
          <a:p>
            <a:endParaRPr lang="pt-BR" sz="4000" b="1" dirty="0"/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  <a:p>
            <a:endParaRPr lang="pt-BR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ssicPhotoAlbum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493</Words>
  <Application>Microsoft Office PowerPoint</Application>
  <PresentationFormat>Apresentação na tela (4:3)</PresentationFormat>
  <Paragraphs>52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Calibri</vt:lpstr>
      <vt:lpstr>Century Schoolbook</vt:lpstr>
      <vt:lpstr>ClassicPhotoAlbum</vt:lpstr>
      <vt:lpstr>CURSO BÁSICO DE UMBANDA E MEDIUNIDADE – Aula 09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2019-05-15T01:09:39Z</dcterms:created>
  <dcterms:modified xsi:type="dcterms:W3CDTF">2019-06-21T19:52:22Z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1046</vt:i4>
  </property>
  <property fmtid="{D5CDD505-2E9C-101B-9397-08002B2CF9AE}" pid="3" name="_Version">
    <vt:lpwstr>12.0.4518</vt:lpwstr>
  </property>
</Properties>
</file>