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1" r:id="rId10"/>
    <p:sldId id="262" r:id="rId11"/>
    <p:sldId id="269" r:id="rId12"/>
    <p:sldId id="270" r:id="rId13"/>
    <p:sldId id="271" r:id="rId14"/>
    <p:sldId id="272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20000" dirty="0"/>
              <a:t>Xangô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4800" dirty="0"/>
              <a:t>O SENHOR DA JUSTIÇA</a:t>
            </a:r>
          </a:p>
        </p:txBody>
      </p:sp>
    </p:spTree>
    <p:extLst>
      <p:ext uri="{BB962C8B-B14F-4D97-AF65-F5344CB8AC3E}">
        <p14:creationId xmlns:p14="http://schemas.microsoft.com/office/powerpoint/2010/main" val="50678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9054" y="350982"/>
            <a:ext cx="89038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CORES</a:t>
            </a:r>
          </a:p>
          <a:p>
            <a:r>
              <a:rPr lang="pt-BR" sz="2000" dirty="0"/>
              <a:t>Vermelhas e brancas, marrom</a:t>
            </a:r>
          </a:p>
          <a:p>
            <a:endParaRPr lang="pt-BR" sz="2000" dirty="0"/>
          </a:p>
          <a:p>
            <a:r>
              <a:rPr lang="pt-BR" sz="2000" b="1" dirty="0"/>
              <a:t>ELEMENTO</a:t>
            </a:r>
          </a:p>
          <a:p>
            <a:r>
              <a:rPr lang="pt-BR" sz="2000" dirty="0"/>
              <a:t>Fogo, pedras, pedreiras, trovão, raios</a:t>
            </a:r>
          </a:p>
          <a:p>
            <a:endParaRPr lang="pt-BR" sz="2000" dirty="0"/>
          </a:p>
          <a:p>
            <a:r>
              <a:rPr lang="pt-BR" sz="2000" b="1" dirty="0"/>
              <a:t>DIA</a:t>
            </a:r>
          </a:p>
          <a:p>
            <a:r>
              <a:rPr lang="pt-BR" sz="2000" dirty="0"/>
              <a:t>Quarta-feira e, em algumas casas, quinta-feira</a:t>
            </a:r>
          </a:p>
          <a:p>
            <a:endParaRPr lang="pt-BR" sz="2000" dirty="0"/>
          </a:p>
          <a:p>
            <a:r>
              <a:rPr lang="pt-BR" sz="2000" b="1" dirty="0"/>
              <a:t>METAL</a:t>
            </a:r>
          </a:p>
          <a:p>
            <a:r>
              <a:rPr lang="pt-BR" sz="2000" dirty="0"/>
              <a:t>Cobre, ouro e chumbo</a:t>
            </a:r>
          </a:p>
          <a:p>
            <a:endParaRPr lang="pt-BR" sz="2000" dirty="0"/>
          </a:p>
          <a:p>
            <a:r>
              <a:rPr lang="pt-BR" sz="2000" b="1" dirty="0"/>
              <a:t>ÁGUA</a:t>
            </a:r>
          </a:p>
          <a:p>
            <a:r>
              <a:rPr lang="pt-BR" sz="2000" dirty="0"/>
              <a:t>Pedreiras, Alto de cachoeira, cachoeira (Oxum foi uma de suas esposas)</a:t>
            </a:r>
          </a:p>
          <a:p>
            <a:endParaRPr lang="pt-BR" sz="2000" dirty="0"/>
          </a:p>
          <a:p>
            <a:r>
              <a:rPr lang="pt-BR" sz="2000" b="1" dirty="0"/>
              <a:t>ERVAS</a:t>
            </a:r>
          </a:p>
          <a:p>
            <a:r>
              <a:rPr lang="pt-BR" sz="2000" dirty="0"/>
              <a:t>Alecrim do mato, erva-tostão, parreira, filha de limão e folha de goiabeira.</a:t>
            </a:r>
          </a:p>
        </p:txBody>
      </p:sp>
    </p:spTree>
    <p:extLst>
      <p:ext uri="{BB962C8B-B14F-4D97-AF65-F5344CB8AC3E}">
        <p14:creationId xmlns:p14="http://schemas.microsoft.com/office/powerpoint/2010/main" val="250449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99127" y="304800"/>
            <a:ext cx="78324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Sincretismo: </a:t>
            </a:r>
            <a:r>
              <a:rPr lang="pt-BR" sz="2800" b="1" dirty="0"/>
              <a:t>SÃO JERÔNIMO, SÃO PEDRO E SÃO JOÃO</a:t>
            </a:r>
          </a:p>
          <a:p>
            <a:endParaRPr lang="pt-BR" sz="2800" dirty="0"/>
          </a:p>
          <a:p>
            <a:r>
              <a:rPr lang="pt-BR" sz="2800" b="1" dirty="0"/>
              <a:t>DIA DO ANO</a:t>
            </a:r>
            <a:r>
              <a:rPr lang="pt-BR" sz="2800" dirty="0"/>
              <a:t>: Casas de Umbanda e Candomblé em todo o Brasil possuem o hábito de celebrar o mês de junho como o mês de Xangô. </a:t>
            </a:r>
          </a:p>
          <a:p>
            <a:endParaRPr lang="pt-BR" sz="2800" dirty="0"/>
          </a:p>
          <a:p>
            <a:r>
              <a:rPr lang="pt-BR" sz="2800" dirty="0"/>
              <a:t>Dia 29 de junho é dia de São Pedro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Dia 24 de junho é dia de São João</a:t>
            </a:r>
          </a:p>
        </p:txBody>
      </p:sp>
    </p:spTree>
    <p:extLst>
      <p:ext uri="{BB962C8B-B14F-4D97-AF65-F5344CB8AC3E}">
        <p14:creationId xmlns:p14="http://schemas.microsoft.com/office/powerpoint/2010/main" val="56914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33" y="1136353"/>
            <a:ext cx="3454400" cy="4191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368800" y="461864"/>
            <a:ext cx="722283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2800" b="1" dirty="0"/>
              <a:t>São Pedro</a:t>
            </a:r>
            <a:endParaRPr lang="pt-BR" sz="2800" dirty="0"/>
          </a:p>
          <a:p>
            <a:pPr fontAlgn="base"/>
            <a:r>
              <a:rPr lang="pt-BR" sz="1400" dirty="0"/>
              <a:t>São Pedro também tem parte de sua vida registrada pelo Novo Testamento. Era um pescador no mar da </a:t>
            </a:r>
            <a:r>
              <a:rPr lang="pt-BR" sz="1400" dirty="0" err="1"/>
              <a:t>Galiléia</a:t>
            </a:r>
            <a:r>
              <a:rPr lang="pt-BR" sz="1400" dirty="0"/>
              <a:t>, casado, irmão de Santo André. Juntamente com este, foi chamado por Cristo para tornar-se "pescador de homens". Seu nome original era Simão, mas Jesus deu-lhe o título de </a:t>
            </a:r>
            <a:r>
              <a:rPr lang="pt-BR" sz="1600" b="1" i="1" u="sng" dirty="0" err="1"/>
              <a:t>Kephas</a:t>
            </a:r>
            <a:r>
              <a:rPr lang="pt-BR" sz="1600" b="1" u="sng" dirty="0"/>
              <a:t>, que, em língua aramaica, significa "pedra", e cujo equivalente grego tornou-se Pedro.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O nome se origina quando Simão declarou "Tu és Cristo, o filho de Deus vivo", ao que Jesus respondeu "Tu és Pedro e sobre essa Pedra edificarei minha Igreja", entregando-lhe as "chaves do reino do Céu" e o poder de "ligar e desligar". Os evangelhos dão testemunho da posição de destaque ocupada por Pedro entre os discípulos de Jesus. No entanto, mesmo assegurando que jamais trairia Cristo, negou conhecê-lo por três vezes, quando seu mestre foi preso. Após a ressurreição, Pedro foi o primeiro apóstolo a quem Cristo apareceu e, depois disso, ele se tornou chefe da comunidade cristã.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A tradição, que não está relatada explicitamente no Novo Testamento, conta que Pedro teria sido crucificado em Roma. O fato tem sido muito questionado, mas as pesquisas arqueológicas têm </a:t>
            </a:r>
            <a:r>
              <a:rPr lang="pt-BR" sz="1400" dirty="0" err="1"/>
              <a:t>contribuido</a:t>
            </a:r>
            <a:r>
              <a:rPr lang="pt-BR" sz="1400" dirty="0"/>
              <a:t> para confirmar a tradição, deixando claro que Pedro foi martirizado a mando de Nero.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Conta-se que ele pediu para ser crucificado de cabeça para baixo, para não igualar-se a Jesus. No local onde foi sepultado, segundo a tradição, ergueu-se a basílica do Vaticano, mas as escavações feitas no local não são conclusivas quanto ao fato de ali ser ou não o túmulo do santo.</a:t>
            </a:r>
          </a:p>
        </p:txBody>
      </p:sp>
    </p:spTree>
    <p:extLst>
      <p:ext uri="{BB962C8B-B14F-4D97-AF65-F5344CB8AC3E}">
        <p14:creationId xmlns:p14="http://schemas.microsoft.com/office/powerpoint/2010/main" val="76385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05719" y="234753"/>
            <a:ext cx="85891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3600" b="1" dirty="0"/>
              <a:t>São João Batista</a:t>
            </a:r>
            <a:endParaRPr lang="pt-BR" sz="3600" dirty="0"/>
          </a:p>
          <a:p>
            <a:pPr fontAlgn="base"/>
            <a:r>
              <a:rPr lang="pt-BR" dirty="0"/>
              <a:t>Em geral, os dias consagrados aos santos são aqueles em que eles morreram. No caso de </a:t>
            </a:r>
            <a:r>
              <a:rPr lang="pt-BR" i="1" dirty="0"/>
              <a:t>São João Batista</a:t>
            </a:r>
            <a:r>
              <a:rPr lang="pt-BR" dirty="0"/>
              <a:t>, acontece o contrário: comemora-se o seu nascimento, que teria sido em </a:t>
            </a:r>
            <a:r>
              <a:rPr lang="pt-BR" sz="2000" b="1" dirty="0"/>
              <a:t>24 de junho </a:t>
            </a:r>
            <a:r>
              <a:rPr lang="pt-BR" dirty="0"/>
              <a:t>de ano desconhecido. João Batista foi profeta e precursor de Jesus Cristo. Era filho de Zacarias, um sacerdote de Jerusalém, e de Isabel, parente da mãe de Jesus.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João apareceu como pregador itinerante em 27 d.C. Aqueles que confessavam seus pecados eram por ele lavados no rio Jordão, na cerimônia do batismo. Atualmente, Israel e a Jordânia disputam a posse do local exato do rio onde São João batizava, já que isso atrai uma imensa quantidade de peregrinos e turistas.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João teve muitos discípulos e batizou o próprio Jesus. Porém, logo depois, foi atirado na prisão por haver censurado o rei Herodes </a:t>
            </a:r>
            <a:r>
              <a:rPr lang="pt-BR" dirty="0" err="1"/>
              <a:t>Antipas</a:t>
            </a:r>
            <a:r>
              <a:rPr lang="pt-BR" dirty="0"/>
              <a:t>, quando este se casou com </a:t>
            </a:r>
            <a:r>
              <a:rPr lang="pt-BR" dirty="0" err="1"/>
              <a:t>Herodíades</a:t>
            </a:r>
            <a:r>
              <a:rPr lang="pt-BR" dirty="0"/>
              <a:t>, a mulher de seu meio-irmão.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De acordo com a Bíblia, Herodes prometeu à jovem Salomé, filha de </a:t>
            </a:r>
            <a:r>
              <a:rPr lang="pt-BR" dirty="0" err="1"/>
              <a:t>Herodíades</a:t>
            </a:r>
            <a:r>
              <a:rPr lang="pt-BR" dirty="0"/>
              <a:t> e </a:t>
            </a:r>
            <a:r>
              <a:rPr lang="pt-BR" dirty="0" err="1"/>
              <a:t>execelente</a:t>
            </a:r>
            <a:r>
              <a:rPr lang="pt-BR" dirty="0"/>
              <a:t> dançarina, o que ela lhe pedisse, depois de tê-la visto dançar. Instigada pela mãe, Salomé pediu a cabeça de João Batista, que lhe foi entregue numa bandeja. O episódio teria ocorrido em 29 d.C.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49" y="234753"/>
            <a:ext cx="2696823" cy="57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39" y="1336536"/>
            <a:ext cx="2857500" cy="38766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85309" y="397163"/>
            <a:ext cx="82480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t-BR" sz="3200" b="1" dirty="0"/>
              <a:t>São Jerônimo</a:t>
            </a:r>
          </a:p>
          <a:p>
            <a:pPr fontAlgn="base"/>
            <a:r>
              <a:rPr lang="pt-BR" sz="1400" dirty="0"/>
              <a:t>São Jerônimo nasceu na Dalmácia, hoje Croácia, no ano de 340. Sua família era rica, culta e de raiz cristã. Ele era filho único e herdou uma pequena fortuna de seus pais. Após a morte deles, Jerônimo foi morar em Roma. Lá, estudou retórica, que é a arte de falar bem, oratória, com os melhores mestres da época. Com isso, adquiriu mais cultura ainda.</a:t>
            </a:r>
          </a:p>
          <a:p>
            <a:pPr fontAlgn="base"/>
            <a:r>
              <a:rPr lang="pt-BR" sz="1400" b="1" dirty="0"/>
              <a:t>A Vulgata, primeira tradução da bíblia</a:t>
            </a:r>
          </a:p>
          <a:p>
            <a:pPr fontAlgn="base"/>
            <a:r>
              <a:rPr lang="pt-BR" sz="1400" dirty="0"/>
              <a:t>A fama da cultura e sabedoria de São Jerônimo se espalhou e chegou até Roma. Por isso, o </a:t>
            </a:r>
            <a:r>
              <a:rPr lang="pt-BR" sz="1400" b="1" dirty="0"/>
              <a:t>Papa Damaso</a:t>
            </a:r>
            <a:r>
              <a:rPr lang="pt-BR" sz="1400" dirty="0"/>
              <a:t> o chamou e lhe deu a grandiosa missão de traduzir a Bíblia para o Latim, a língua do povo. Por isso, sua tradução foi chamada de Vulgata, ou seja, popular. O Papa queria uma tradução mais fiel possível do hebraico e do grego para o latim e que, ao mesmo tempo, o povo pudesse compreender.</a:t>
            </a:r>
          </a:p>
          <a:p>
            <a:pPr fontAlgn="base"/>
            <a:r>
              <a:rPr lang="pt-BR" sz="1400" dirty="0"/>
              <a:t>São Jerônimo reunia todas as condições para fazer este trabalho. Ele se tornou, então, o secretário do Papa. Por causa disso é que temos hoje a Bíblia traduzida para o português e várias línguas. Essas traduções vieram da Tradução Popular de São Jerônimo.</a:t>
            </a:r>
          </a:p>
          <a:p>
            <a:pPr fontAlgn="base"/>
            <a:r>
              <a:rPr lang="pt-BR" sz="1400" b="1" dirty="0"/>
              <a:t>São Jerônimo e os anos de trabalho árduo</a:t>
            </a:r>
          </a:p>
          <a:p>
            <a:pPr fontAlgn="base"/>
            <a:r>
              <a:rPr lang="pt-BR" sz="1400" dirty="0"/>
              <a:t>Este trabalho de São Jerônimo durou muitos anos, pois ele procurava, em cada versículo, a tradução mais fiel possível, para que o povo conhecesse em profundidade as riquezas da Palavra de Deus. Por isso, a tradução de São Jerônimo se tornou a base da tradução bíblica da igreja, aprovada no </a:t>
            </a:r>
            <a:r>
              <a:rPr lang="pt-BR" sz="1400" b="1" dirty="0"/>
              <a:t>Concilio de Trento</a:t>
            </a:r>
            <a:r>
              <a:rPr lang="pt-BR" sz="1400" dirty="0"/>
              <a:t>. Em sua tradução, além da extrema fidelidade aos textos originais, São Jerônimo mostrou uma grande riqueza de informações sobre a história da salvação.</a:t>
            </a:r>
          </a:p>
          <a:p>
            <a:pPr fontAlgn="base"/>
            <a:r>
              <a:rPr lang="pt-BR" sz="1400" b="1" dirty="0"/>
              <a:t>Morte de São Jerônimo</a:t>
            </a:r>
          </a:p>
          <a:p>
            <a:pPr fontAlgn="base"/>
            <a:r>
              <a:rPr lang="pt-BR" sz="1400" dirty="0"/>
              <a:t>São Jerônimo morreu com quase 80 anos no dia 30 de setembro do ano 420. Ele é o </a:t>
            </a:r>
            <a:r>
              <a:rPr lang="pt-BR" sz="1400" b="1" dirty="0"/>
              <a:t>Padroeiro dos estudos bíblicos</a:t>
            </a:r>
            <a:r>
              <a:rPr lang="pt-BR" sz="1400" dirty="0"/>
              <a:t>, dos estudiosos da Bíblia. O dia da Bíblia foi colocado no dia de sua morte. Ele escreveu: </a:t>
            </a:r>
            <a:r>
              <a:rPr lang="pt-BR" sz="1400" i="1" dirty="0"/>
              <a:t>Cristo é o poder de Deus e a sabedoria de Deus, e quem ignora as Escrituras, ignora o poder e a sabedoria de Deus; portanto, ignorar as Escrituras Sagradas é ignorar a Cristo.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8940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8000" y="230909"/>
            <a:ext cx="106772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OFERENDA BÁSICA</a:t>
            </a:r>
          </a:p>
          <a:p>
            <a:pPr algn="just"/>
            <a:endParaRPr lang="pt-BR" sz="2800" b="1" dirty="0"/>
          </a:p>
          <a:p>
            <a:pPr algn="just"/>
            <a:r>
              <a:rPr lang="pt-BR" sz="2000" b="1" dirty="0"/>
              <a:t> </a:t>
            </a:r>
            <a:r>
              <a:rPr lang="pt-BR" sz="2000" dirty="0"/>
              <a:t>Velas brancas, vermelhas e marrom, cerveja escura, vinho tinto doce e licor de ambrósia, flores diversas, tudo depositado em uma cachoeira, montanha ou pedreira (Doutrina e Teologia de Umbanda Sagrada, Rubens </a:t>
            </a:r>
            <a:r>
              <a:rPr lang="pt-BR" sz="2000" dirty="0" err="1"/>
              <a:t>Saraceni</a:t>
            </a:r>
            <a:r>
              <a:rPr lang="pt-BR" sz="2000" dirty="0"/>
              <a:t>, editora Madras.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8000" y="2312202"/>
            <a:ext cx="1024312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AMALÁ PARA XANGÔ</a:t>
            </a:r>
            <a:endParaRPr lang="pt-BR" sz="2800" dirty="0"/>
          </a:p>
          <a:p>
            <a:r>
              <a:rPr lang="pt-BR" b="1" dirty="0"/>
              <a:t> </a:t>
            </a:r>
            <a:r>
              <a:rPr lang="pt-BR" dirty="0"/>
              <a:t> </a:t>
            </a:r>
            <a:br>
              <a:rPr lang="pt-BR" dirty="0"/>
            </a:br>
            <a:r>
              <a:rPr lang="pt-BR" dirty="0"/>
              <a:t>Ingredientes da comida de Xangô: </a:t>
            </a:r>
            <a:br>
              <a:rPr lang="pt-BR" dirty="0"/>
            </a:br>
            <a:r>
              <a:rPr lang="pt-BR" dirty="0"/>
              <a:t>- 500gr. de quiabo </a:t>
            </a:r>
            <a:br>
              <a:rPr lang="pt-BR" dirty="0"/>
            </a:br>
            <a:r>
              <a:rPr lang="pt-BR" dirty="0"/>
              <a:t>- 01 rabada cortada em doze pedaços </a:t>
            </a:r>
            <a:br>
              <a:rPr lang="pt-BR" dirty="0"/>
            </a:br>
            <a:r>
              <a:rPr lang="pt-BR" dirty="0"/>
              <a:t>- 01 cebola </a:t>
            </a:r>
            <a:br>
              <a:rPr lang="pt-BR" dirty="0"/>
            </a:br>
            <a:r>
              <a:rPr lang="pt-BR" dirty="0"/>
              <a:t>- 01 vidro de azeite de dendê </a:t>
            </a:r>
            <a:br>
              <a:rPr lang="pt-BR" dirty="0"/>
            </a:br>
            <a:r>
              <a:rPr lang="pt-BR" dirty="0"/>
              <a:t>- 250g. de fubá branco 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Modo de preparar o </a:t>
            </a:r>
            <a:r>
              <a:rPr lang="pt-BR" b="1" dirty="0" err="1"/>
              <a:t>Amalá</a:t>
            </a:r>
            <a:r>
              <a:rPr lang="pt-BR" b="1" dirty="0"/>
              <a:t> de Xangô</a:t>
            </a:r>
            <a:r>
              <a:rPr lang="pt-BR" dirty="0"/>
              <a:t>: Cozinhe a rabada com cebola e dendê. Em uma panela separada faça um refogado de cebola dendê, separe 12 quiabos e corte o restante em rodelas bem tirinhas, junte a rabada cozida .Com o fubá, faça uma polenta e com ela forre uma gamela, coloque o refogado e enfeite com os 12 quiabos enfiando-os no </a:t>
            </a:r>
            <a:r>
              <a:rPr lang="pt-BR" dirty="0" err="1"/>
              <a:t>amalá</a:t>
            </a:r>
            <a:r>
              <a:rPr lang="pt-BR" dirty="0"/>
              <a:t> de cabeça para baixo.</a:t>
            </a:r>
          </a:p>
          <a:p>
            <a:endParaRPr lang="pt-BR" dirty="0"/>
          </a:p>
          <a:p>
            <a:r>
              <a:rPr lang="pt-BR" i="1" dirty="0"/>
              <a:t>http://www.juntosnocandomble.com.br/2010/04/comida-de-xango-amala-oferenda-agrado.html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318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545" y="258618"/>
            <a:ext cx="10455563" cy="5597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/>
              <a:t>UMBANDA SAGRADA</a:t>
            </a:r>
          </a:p>
          <a:p>
            <a:pPr algn="ctr">
              <a:lnSpc>
                <a:spcPct val="150000"/>
              </a:lnSpc>
            </a:pPr>
            <a:endParaRPr lang="pt-BR" sz="1050" b="1" dirty="0"/>
          </a:p>
          <a:p>
            <a:pPr algn="ctr">
              <a:lnSpc>
                <a:spcPct val="150000"/>
              </a:lnSpc>
            </a:pPr>
            <a:r>
              <a:rPr lang="pt-BR" sz="2400" b="1" dirty="0"/>
              <a:t>Orixá universal, positivo, irradiante, passivo da Linha da Justiça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   Na linha </a:t>
            </a:r>
            <a:r>
              <a:rPr lang="pt-BR" sz="2400" dirty="0" err="1"/>
              <a:t>elemental</a:t>
            </a:r>
            <a:r>
              <a:rPr lang="pt-BR" sz="2400" dirty="0"/>
              <a:t> da Justiça, ígnea por excelência, Xangô e </a:t>
            </a:r>
            <a:r>
              <a:rPr lang="pt-BR" sz="2400" dirty="0" err="1"/>
              <a:t>Oroiná</a:t>
            </a:r>
            <a:r>
              <a:rPr lang="pt-BR" sz="2400" dirty="0"/>
              <a:t> são os polos magnéticos opostos. Por isso, eles se polarizam com a linha da Lei, eólica por excelência.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   Logo, Xangô polariza-se com a eólica Iansã e </a:t>
            </a:r>
            <a:r>
              <a:rPr lang="pt-BR" sz="2400" dirty="0" err="1"/>
              <a:t>Oroiná</a:t>
            </a:r>
            <a:r>
              <a:rPr lang="pt-BR" sz="2400" dirty="0"/>
              <a:t> polariza-se com o eólico Ogum, criando duas linhas mistas ou linhas regentes do Ritual de Umbanda Sagrada (Código de Umbanda Sagrada, Rubens </a:t>
            </a:r>
            <a:r>
              <a:rPr lang="pt-BR" sz="2400" dirty="0" err="1"/>
              <a:t>Saraceni</a:t>
            </a:r>
            <a:r>
              <a:rPr lang="pt-BR" sz="2400" dirty="0"/>
              <a:t>, editora Madras, pág. 306).</a:t>
            </a:r>
          </a:p>
        </p:txBody>
      </p:sp>
    </p:spTree>
    <p:extLst>
      <p:ext uri="{BB962C8B-B14F-4D97-AF65-F5344CB8AC3E}">
        <p14:creationId xmlns:p14="http://schemas.microsoft.com/office/powerpoint/2010/main" val="156245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1890" y="424872"/>
            <a:ext cx="106402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/>
              <a:t>Equilíbrio Divino:</a:t>
            </a:r>
            <a:r>
              <a:rPr lang="pt-BR" sz="2400" dirty="0"/>
              <a:t> Confere harmonia em toda a criação de </a:t>
            </a:r>
            <a:r>
              <a:rPr lang="pt-BR" sz="2400" dirty="0" err="1"/>
              <a:t>Olorum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3200" b="1"/>
              <a:t>Bom senso:</a:t>
            </a:r>
            <a:endParaRPr lang="pt-BR" sz="3200" b="1" dirty="0"/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1. </a:t>
            </a:r>
            <a:r>
              <a:rPr lang="pt-BR" sz="2400" b="1" dirty="0" err="1"/>
              <a:t>Instintivismo</a:t>
            </a:r>
            <a:r>
              <a:rPr lang="pt-BR" sz="2400" b="1" dirty="0"/>
              <a:t> primitivo</a:t>
            </a:r>
            <a:r>
              <a:rPr lang="pt-BR" sz="2400" dirty="0"/>
              <a:t>: busca de prazeres e satisfação pessoal</a:t>
            </a:r>
          </a:p>
          <a:p>
            <a:pPr algn="just"/>
            <a:r>
              <a:rPr lang="pt-BR" sz="2400" b="1" dirty="0"/>
              <a:t>Exemplo: em todos os lugares querem destaque e estar acima dos outros. Amor: não se importa com sentimentos alheios / Familiar: tem que ser o dono da casa e não aceita ser contrariado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2. Emoções descontroladas: </a:t>
            </a:r>
            <a:r>
              <a:rPr lang="pt-BR" sz="2400" dirty="0"/>
              <a:t>sentimento de estar a todo momento sendo injustiçado, inferiorizado, traído não suportando nenhum tipo de contrariedade e tudo é uma ofensa pessoal. </a:t>
            </a:r>
          </a:p>
          <a:p>
            <a:pPr algn="just"/>
            <a:r>
              <a:rPr lang="pt-BR" sz="2400" b="1" dirty="0"/>
              <a:t>Campo amoroso: dependentes do companheiro(a), sufocantes ou inconvenientes / Profissional: inseguras, imaturas.</a:t>
            </a:r>
          </a:p>
        </p:txBody>
      </p:sp>
    </p:spTree>
    <p:extLst>
      <p:ext uri="{BB962C8B-B14F-4D97-AF65-F5344CB8AC3E}">
        <p14:creationId xmlns:p14="http://schemas.microsoft.com/office/powerpoint/2010/main" val="30741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884" y="1644744"/>
            <a:ext cx="5651589" cy="43404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19716" y="324465"/>
            <a:ext cx="4060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 err="1"/>
              <a:t>Oxé</a:t>
            </a:r>
            <a:endParaRPr lang="pt-BR" sz="9600" dirty="0"/>
          </a:p>
        </p:txBody>
      </p:sp>
    </p:spTree>
    <p:extLst>
      <p:ext uri="{BB962C8B-B14F-4D97-AF65-F5344CB8AC3E}">
        <p14:creationId xmlns:p14="http://schemas.microsoft.com/office/powerpoint/2010/main" val="6645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91" y="27746"/>
            <a:ext cx="4586428" cy="34425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35" y="-429472"/>
            <a:ext cx="3694546" cy="369454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8618" y="4140956"/>
            <a:ext cx="1168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212124"/>
                </a:solidFill>
                <a:latin typeface="Proxima Nova"/>
              </a:rPr>
              <a:t>Dá-se o nome de </a:t>
            </a:r>
            <a:r>
              <a:rPr lang="pt-BR" sz="2000" dirty="0" err="1">
                <a:solidFill>
                  <a:srgbClr val="212124"/>
                </a:solidFill>
                <a:latin typeface="Proxima Nova"/>
              </a:rPr>
              <a:t>fulgurito</a:t>
            </a:r>
            <a:r>
              <a:rPr lang="pt-BR" sz="2000" dirty="0">
                <a:solidFill>
                  <a:srgbClr val="212124"/>
                </a:solidFill>
                <a:latin typeface="Proxima Nova"/>
              </a:rPr>
              <a:t> (popularmente pedra-de-corisco ou pedra-de-raio) o material formado pela fusão de minerais ou rochas pela ação de um raio. Ao atingir o chão, a altíssima temperatura da descarga elétrica funde o material que encontra e pode, nesse processo, formar uma nova substancia mineral. É um processo natural e inorgânico, que produz uma substancia sólida, homogênea e de composição química definida. Não tem, é verdade, estrutura cristalina, mas assemelha-se à obsidiana e aos </a:t>
            </a:r>
            <a:r>
              <a:rPr lang="pt-BR" sz="2000" dirty="0" err="1">
                <a:solidFill>
                  <a:srgbClr val="212124"/>
                </a:solidFill>
                <a:latin typeface="Proxima Nova"/>
              </a:rPr>
              <a:t>tectitos</a:t>
            </a:r>
            <a:r>
              <a:rPr lang="pt-BR" sz="2000" dirty="0">
                <a:solidFill>
                  <a:srgbClr val="212124"/>
                </a:solidFill>
                <a:latin typeface="Proxima Nova"/>
              </a:rPr>
              <a:t>, justificando-se portanto seu estudo junto com os demais minerais.</a:t>
            </a:r>
            <a:endParaRPr lang="pt-BR" sz="2000" b="0" i="0" dirty="0">
              <a:solidFill>
                <a:srgbClr val="212124"/>
              </a:solidFill>
              <a:effectLst/>
              <a:latin typeface="Proxima Nov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8618" y="3513223"/>
            <a:ext cx="9254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Pedra de corisco ou pedra de raio ou </a:t>
            </a:r>
            <a:r>
              <a:rPr lang="pt-BR" sz="3200" b="1" dirty="0" err="1"/>
              <a:t>fulgurito</a:t>
            </a:r>
            <a:endParaRPr lang="pt-BR" sz="32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54158"/>
            <a:ext cx="3632908" cy="21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3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08993" y="277091"/>
            <a:ext cx="99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Não confundir com Corisco, um dos integrantes do grupo de Lampião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92" y="789328"/>
            <a:ext cx="3813746" cy="52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4872" y="951806"/>
            <a:ext cx="5945781" cy="42140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929746" y="1477817"/>
            <a:ext cx="51446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err="1"/>
              <a:t>Xerí</a:t>
            </a:r>
            <a:endParaRPr lang="pt-BR" sz="8800" dirty="0"/>
          </a:p>
          <a:p>
            <a:r>
              <a:rPr lang="pt-BR" sz="3200" dirty="0"/>
              <a:t>Xangô utiliza para produzir o som do trovão</a:t>
            </a:r>
          </a:p>
        </p:txBody>
      </p:sp>
    </p:spTree>
    <p:extLst>
      <p:ext uri="{BB962C8B-B14F-4D97-AF65-F5344CB8AC3E}">
        <p14:creationId xmlns:p14="http://schemas.microsoft.com/office/powerpoint/2010/main" val="87592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5673" y="2089989"/>
            <a:ext cx="8700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/>
              <a:t>QUALIDADES</a:t>
            </a:r>
          </a:p>
        </p:txBody>
      </p:sp>
    </p:spTree>
    <p:extLst>
      <p:ext uri="{BB962C8B-B14F-4D97-AF65-F5344CB8AC3E}">
        <p14:creationId xmlns:p14="http://schemas.microsoft.com/office/powerpoint/2010/main" val="270768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8000" y="243528"/>
            <a:ext cx="10963562" cy="585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Alufan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: É idêntico a um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Airá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 Confundido com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Oxalufan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 Veste branco e suas ferramentas são prateadas.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Alafim</a:t>
            </a: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</a:rPr>
              <a:t>*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: É o dono do palácio real, governante de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Oyó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 Ligado a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Oxaguian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</a:rPr>
              <a:t>Afonjá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: É o dono do talismã mágico dado por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Oyá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a mando de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Obatalá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; Come com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Yemanjá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sua mãe. Patrono de um dos terreiros mais tradicionais e antigos da Bahia, o Axé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Opô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Afonjá, é o Xangô da casa real de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Oyó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Aganju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: Veste marrom, vermelho. Xangô guerreiro, novo, estreita ligação com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Oxun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Yemanjá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Ogun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e os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Ogbonis</a:t>
            </a:r>
            <a:endParaRPr lang="pt-BR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Agodo</a:t>
            </a: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</a:rPr>
              <a:t>: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 Aquele que usa dois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Oxês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, Xangô de fato. Veste marrom, ligado a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Yemanjá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Barú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: Veste-se predominantemente de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marron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 Ligação com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Yemanjá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em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Tapá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 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Exú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, o único que não pode comer 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amalá</a:t>
            </a:r>
            <a:endParaRPr lang="pt-BR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Obain</a:t>
            </a: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</a:rPr>
              <a:t>: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 veste-se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marron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e ligado a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Oyá</a:t>
            </a:r>
            <a:endParaRPr lang="pt-BR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Oranfé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: É o justiceiro, reto e impiedoso, que mora na cidade de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ifé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b="1" dirty="0" err="1">
                <a:solidFill>
                  <a:srgbClr val="333333"/>
                </a:solidFill>
                <a:latin typeface="verdana" panose="020B0604030504040204" pitchFamily="34" charset="0"/>
              </a:rPr>
              <a:t>Obalubé</a:t>
            </a: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</a:rPr>
              <a:t>: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è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o grande rei, ligado a Oba,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Oxun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 e </a:t>
            </a:r>
            <a:r>
              <a:rPr lang="pt-BR" dirty="0" err="1">
                <a:solidFill>
                  <a:srgbClr val="333333"/>
                </a:solidFill>
                <a:latin typeface="verdana" panose="020B0604030504040204" pitchFamily="34" charset="0"/>
              </a:rPr>
              <a:t>Oyá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pt-BR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927273" y="6289963"/>
            <a:ext cx="526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*</a:t>
            </a:r>
            <a:r>
              <a:rPr lang="pt-BR" sz="2000" dirty="0" err="1"/>
              <a:t>Alafim</a:t>
            </a:r>
            <a:r>
              <a:rPr lang="pt-BR" sz="2000" dirty="0"/>
              <a:t> significa senhor do palácio de </a:t>
            </a:r>
            <a:r>
              <a:rPr lang="pt-BR" sz="2000" dirty="0" err="1"/>
              <a:t>Oió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354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5" y="289283"/>
            <a:ext cx="8382000" cy="55911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977746" y="2423150"/>
            <a:ext cx="2974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Ilê </a:t>
            </a:r>
            <a:r>
              <a:rPr lang="pt-BR" sz="4000" dirty="0" err="1"/>
              <a:t>Axe</a:t>
            </a:r>
            <a:r>
              <a:rPr lang="pt-BR" sz="4000" dirty="0"/>
              <a:t> </a:t>
            </a:r>
            <a:r>
              <a:rPr lang="pt-BR" sz="4000" dirty="0" err="1"/>
              <a:t>Opô</a:t>
            </a:r>
            <a:r>
              <a:rPr lang="pt-BR" sz="4000" dirty="0"/>
              <a:t> Afonjá</a:t>
            </a:r>
          </a:p>
        </p:txBody>
      </p:sp>
    </p:spTree>
    <p:extLst>
      <p:ext uri="{BB962C8B-B14F-4D97-AF65-F5344CB8AC3E}">
        <p14:creationId xmlns:p14="http://schemas.microsoft.com/office/powerpoint/2010/main" val="118765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83" y="49323"/>
            <a:ext cx="3904563" cy="54154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25"/>
            <a:ext cx="3924353" cy="54154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415" y="49324"/>
            <a:ext cx="3622586" cy="54154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9085" y="5464782"/>
            <a:ext cx="2586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/>
              <a:t>Agodô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92157" y="5464782"/>
            <a:ext cx="290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/>
              <a:t>Aganjú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773580" y="5464782"/>
            <a:ext cx="321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Oxé</a:t>
            </a:r>
            <a:r>
              <a:rPr lang="pt-BR" sz="2000" dirty="0"/>
              <a:t>, contas vermelhas e brancas e </a:t>
            </a:r>
            <a:r>
              <a:rPr lang="pt-BR" sz="2000" dirty="0" err="1"/>
              <a:t>Xerí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53599864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107</TotalTime>
  <Words>755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Palatino Linotype</vt:lpstr>
      <vt:lpstr>Proxima Nova</vt:lpstr>
      <vt:lpstr>verdana</vt:lpstr>
      <vt:lpstr>Galeria</vt:lpstr>
      <vt:lpstr>Xangô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Xangô</dc:title>
  <dc:creator>Adérito Serafim Simões Junior</dc:creator>
  <cp:lastModifiedBy>Adérito Serafim Simões Junior</cp:lastModifiedBy>
  <cp:revision>30</cp:revision>
  <dcterms:created xsi:type="dcterms:W3CDTF">2016-05-02T17:39:05Z</dcterms:created>
  <dcterms:modified xsi:type="dcterms:W3CDTF">2016-05-02T20:55:20Z</dcterms:modified>
</cp:coreProperties>
</file>